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  <p:sldMasterId id="2147483694" r:id="rId6"/>
    <p:sldMasterId id="2147483711" r:id="rId7"/>
  </p:sldMasterIdLst>
  <p:notesMasterIdLst>
    <p:notesMasterId r:id="rId19"/>
  </p:notesMasterIdLst>
  <p:handoutMasterIdLst>
    <p:handoutMasterId r:id="rId20"/>
  </p:handoutMasterIdLst>
  <p:sldIdLst>
    <p:sldId id="256" r:id="rId8"/>
    <p:sldId id="277" r:id="rId9"/>
    <p:sldId id="279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ACF5D-CF94-957E-C977-FF2CA9255120}" v="1898" dt="2022-10-26T18:48:55.149"/>
    <p1510:client id="{0991920D-2E75-E874-5C6D-9FD12DE0168F}" v="264" dt="2022-09-20T13:55:32.867"/>
    <p1510:client id="{10BDC331-B1E3-BB79-42FB-FCC8CD22EAC2}" v="26" dt="2022-09-23T06:09:02.737"/>
    <p1510:client id="{26FF1235-5628-D588-F7EE-31E13164D681}" v="274" dt="2022-05-23T10:15:26.461"/>
    <p1510:client id="{8ABF040F-7AE7-5CE9-6F4E-9D77B4A9AFF1}" v="355" dt="2022-06-13T10:57:42.145"/>
    <p1510:client id="{9B8B307E-EA10-D081-2A33-E2E36CDC7FB7}" v="14" dt="2022-09-13T07:56:18.520"/>
    <p1510:client id="{AE849894-BB29-78FC-5ED6-02A89AA56888}" v="140" dt="2022-06-24T10:38:44.509"/>
    <p1510:client id="{E10217C5-3B40-55B2-B031-3E013C6E5544}" v="4" dt="2022-09-23T05:43:45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05" autoAdjust="0"/>
  </p:normalViewPr>
  <p:slideViewPr>
    <p:cSldViewPr snapToGrid="0">
      <p:cViewPr varScale="1">
        <p:scale>
          <a:sx n="54" d="100"/>
          <a:sy n="54" d="100"/>
        </p:scale>
        <p:origin x="11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0C7B-3EB3-514F-A019-41BCF9857BB1}" type="datetimeFigureOut">
              <a:rPr lang="en-US" smtClean="0"/>
              <a:t>11/8/2022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7B68F-7B68-1243-B3F3-4DEE81B29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63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1A54F-9927-BB4A-847F-2E6413031073}" type="datetimeFigureOut">
              <a:rPr lang="en-US" smtClean="0"/>
              <a:t>11/8/2022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96CF-0B2A-154E-938F-6B38F32E2D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85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Ta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kort</a:t>
            </a:r>
            <a:r>
              <a:rPr lang="en-US" dirty="0">
                <a:cs typeface="Calibri"/>
              </a:rPr>
              <a:t> intro om </a:t>
            </a:r>
            <a:r>
              <a:rPr lang="en-US" dirty="0" err="1">
                <a:cs typeface="Calibri"/>
              </a:rPr>
              <a:t>internasjonal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profileringsarbeidet</a:t>
            </a:r>
          </a:p>
          <a:p>
            <a:r>
              <a:rPr lang="en-US" dirty="0">
                <a:cs typeface="Calibri"/>
              </a:rPr>
              <a:t>Siden 2015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hatt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merkevarestrategi</a:t>
            </a:r>
            <a:r>
              <a:rPr lang="en-US" dirty="0">
                <a:cs typeface="Calibri"/>
              </a:rPr>
              <a:t> for Osloregionen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også</a:t>
            </a:r>
            <a:r>
              <a:rPr lang="en-US" dirty="0">
                <a:cs typeface="Calibri"/>
              </a:rPr>
              <a:t> Visit Oslo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Oslo Business Region jobber </a:t>
            </a:r>
            <a:r>
              <a:rPr lang="en-US" dirty="0" err="1">
                <a:cs typeface="Calibri"/>
              </a:rPr>
              <a:t>etter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>
                <a:cs typeface="Calibri"/>
              </a:rPr>
              <a:t>Denne </a:t>
            </a:r>
            <a:r>
              <a:rPr lang="en-US" dirty="0" err="1">
                <a:cs typeface="Calibri"/>
              </a:rPr>
              <a:t>strategien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sier</a:t>
            </a:r>
            <a:r>
              <a:rPr lang="en-US" dirty="0">
                <a:cs typeface="Calibri"/>
              </a:rPr>
              <a:t> at </a:t>
            </a:r>
            <a:r>
              <a:rPr lang="en-US" dirty="0" err="1">
                <a:cs typeface="Calibri"/>
              </a:rPr>
              <a:t>merkevaren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</a:t>
            </a:r>
            <a:r>
              <a:rPr lang="en-US" dirty="0">
                <a:cs typeface="Calibri"/>
              </a:rPr>
              <a:t> Oslo, </a:t>
            </a:r>
            <a:r>
              <a:rPr lang="en-US" dirty="0" err="1">
                <a:cs typeface="Calibri"/>
              </a:rPr>
              <a:t>mens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jobber med </a:t>
            </a:r>
            <a:r>
              <a:rPr lang="en-US" dirty="0" err="1">
                <a:cs typeface="Calibri"/>
              </a:rPr>
              <a:t>strategien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bruker</a:t>
            </a:r>
            <a:r>
              <a:rPr lang="en-US" dirty="0">
                <a:cs typeface="Calibri"/>
              </a:rPr>
              <a:t> den </a:t>
            </a:r>
            <a:r>
              <a:rPr lang="en-US" dirty="0" err="1">
                <a:cs typeface="Calibri"/>
              </a:rPr>
              <a:t>aktivt</a:t>
            </a:r>
            <a:r>
              <a:rPr lang="en-US" dirty="0">
                <a:cs typeface="Calibri"/>
              </a:rPr>
              <a:t>, passer </a:t>
            </a:r>
            <a:r>
              <a:rPr lang="en-US" dirty="0" err="1">
                <a:cs typeface="Calibri"/>
              </a:rPr>
              <a:t>på</a:t>
            </a:r>
            <a:r>
              <a:rPr lang="en-US" baseline="0" dirty="0">
                <a:cs typeface="Calibri"/>
              </a:rPr>
              <a:t> at den </a:t>
            </a:r>
            <a:r>
              <a:rPr lang="en-US" baseline="0" dirty="0" err="1">
                <a:cs typeface="Calibri"/>
              </a:rPr>
              <a:t>er</a:t>
            </a:r>
            <a:r>
              <a:rPr lang="en-US" baseline="0" dirty="0">
                <a:cs typeface="Calibri"/>
              </a:rPr>
              <a:t> representative for </a:t>
            </a:r>
            <a:r>
              <a:rPr lang="en-US" baseline="0" dirty="0" err="1">
                <a:cs typeface="Calibri"/>
              </a:rPr>
              <a:t>alle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våre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kommuner</a:t>
            </a:r>
            <a:r>
              <a:rPr lang="en-US" baseline="0" dirty="0">
                <a:cs typeface="Calibri"/>
              </a:rPr>
              <a:t>. </a:t>
            </a:r>
            <a:r>
              <a:rPr lang="en-US" baseline="0" dirty="0" err="1">
                <a:cs typeface="Calibri"/>
              </a:rPr>
              <a:t>Målet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er</a:t>
            </a:r>
            <a:r>
              <a:rPr lang="en-US" baseline="0" dirty="0">
                <a:cs typeface="Calibri"/>
              </a:rPr>
              <a:t> å </a:t>
            </a:r>
            <a:r>
              <a:rPr lang="en-US" baseline="0" dirty="0" err="1">
                <a:cs typeface="Calibri"/>
              </a:rPr>
              <a:t>gjøre</a:t>
            </a:r>
            <a:r>
              <a:rPr lang="en-US" baseline="0" dirty="0">
                <a:cs typeface="Calibri"/>
              </a:rPr>
              <a:t> Oslo </a:t>
            </a:r>
            <a:r>
              <a:rPr lang="en-US" baseline="0" dirty="0" err="1">
                <a:cs typeface="Calibri"/>
              </a:rPr>
              <a:t>mer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kjent</a:t>
            </a:r>
            <a:r>
              <a:rPr lang="en-US" baseline="0" dirty="0">
                <a:cs typeface="Calibri"/>
              </a:rPr>
              <a:t>, </a:t>
            </a:r>
            <a:r>
              <a:rPr lang="en-US" baseline="0" dirty="0" err="1">
                <a:cs typeface="Calibri"/>
              </a:rPr>
              <a:t>slik</a:t>
            </a:r>
            <a:r>
              <a:rPr lang="en-US" baseline="0" dirty="0">
                <a:cs typeface="Calibri"/>
              </a:rPr>
              <a:t> at </a:t>
            </a:r>
            <a:r>
              <a:rPr lang="en-US" baseline="0" dirty="0" err="1">
                <a:cs typeface="Calibri"/>
              </a:rPr>
              <a:t>næringslivet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og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kommunene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som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deler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bo</a:t>
            </a:r>
            <a:r>
              <a:rPr lang="en-US" baseline="0" dirty="0">
                <a:cs typeface="Calibri"/>
              </a:rPr>
              <a:t>- </a:t>
            </a:r>
            <a:r>
              <a:rPr lang="en-US" baseline="0" dirty="0" err="1">
                <a:cs typeface="Calibri"/>
              </a:rPr>
              <a:t>og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arbeidsmarked</a:t>
            </a:r>
            <a:r>
              <a:rPr lang="en-US" baseline="0" dirty="0">
                <a:cs typeface="Calibri"/>
              </a:rPr>
              <a:t> med Oslo </a:t>
            </a:r>
            <a:r>
              <a:rPr lang="en-US" baseline="0" dirty="0" err="1">
                <a:cs typeface="Calibri"/>
              </a:rPr>
              <a:t>skal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nyte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godt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av</a:t>
            </a:r>
            <a:r>
              <a:rPr lang="en-US" baseline="0" dirty="0">
                <a:cs typeface="Calibri"/>
              </a:rPr>
              <a:t> de positive </a:t>
            </a:r>
            <a:r>
              <a:rPr lang="en-US" baseline="0" dirty="0" err="1">
                <a:cs typeface="Calibri"/>
              </a:rPr>
              <a:t>effektene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økt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omdømme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bidrar</a:t>
            </a:r>
            <a:r>
              <a:rPr lang="en-US" baseline="0" dirty="0">
                <a:cs typeface="Calibri"/>
              </a:rPr>
              <a:t> med.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Osloregionen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trenger</a:t>
            </a:r>
            <a:r>
              <a:rPr lang="en-US" baseline="0" dirty="0">
                <a:cs typeface="Calibri"/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>
                <a:cs typeface="Calibri"/>
              </a:rPr>
              <a:t>Talent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>
                <a:cs typeface="Calibri"/>
              </a:rPr>
              <a:t>Investeringer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>
                <a:cs typeface="Calibri"/>
              </a:rPr>
              <a:t>Turister</a:t>
            </a:r>
            <a:endParaRPr lang="en-US" baseline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Samarbeidspartnere</a:t>
            </a:r>
            <a:endParaRPr lang="en-US" baseline="0" dirty="0">
              <a:cs typeface="Calibri"/>
            </a:endParaRPr>
          </a:p>
          <a:p>
            <a:endParaRPr lang="en-US" baseline="0" dirty="0">
              <a:cs typeface="Calibri"/>
            </a:endParaRPr>
          </a:p>
          <a:p>
            <a:r>
              <a:rPr lang="en-US" baseline="0" dirty="0" err="1">
                <a:cs typeface="Calibri"/>
              </a:rPr>
              <a:t>Og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dette</a:t>
            </a:r>
            <a:r>
              <a:rPr lang="en-US" baseline="0" dirty="0">
                <a:cs typeface="Calibri"/>
              </a:rPr>
              <a:t> jobber vi </a:t>
            </a:r>
            <a:r>
              <a:rPr lang="en-US" baseline="0" dirty="0" err="1">
                <a:cs typeface="Calibri"/>
              </a:rPr>
              <a:t>gjennom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kampanjer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hvor</a:t>
            </a:r>
            <a:r>
              <a:rPr lang="en-US" baseline="0" dirty="0">
                <a:cs typeface="Calibri"/>
              </a:rPr>
              <a:t> vi </a:t>
            </a:r>
            <a:r>
              <a:rPr lang="en-US" baseline="0" dirty="0" err="1">
                <a:cs typeface="Calibri"/>
              </a:rPr>
              <a:t>bygger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omdømme</a:t>
            </a:r>
            <a:r>
              <a:rPr lang="en-US" baseline="0" dirty="0">
                <a:cs typeface="Calibri"/>
              </a:rPr>
              <a:t>. </a:t>
            </a:r>
            <a:r>
              <a:rPr lang="en-US" dirty="0">
                <a:cs typeface="Calibri"/>
              </a:rPr>
              <a:t>Vi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disse</a:t>
            </a:r>
            <a:r>
              <a:rPr lang="en-US" dirty="0">
                <a:cs typeface="Calibri"/>
              </a:rPr>
              <a:t> 7 </a:t>
            </a:r>
            <a:r>
              <a:rPr lang="en-US" dirty="0" err="1">
                <a:cs typeface="Calibri"/>
              </a:rPr>
              <a:t>årene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vært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delaktige</a:t>
            </a:r>
            <a:r>
              <a:rPr lang="en-US" dirty="0">
                <a:cs typeface="Calibri"/>
              </a:rPr>
              <a:t> i over 100 </a:t>
            </a:r>
            <a:r>
              <a:rPr lang="en-US" dirty="0" err="1">
                <a:cs typeface="Calibri"/>
              </a:rPr>
              <a:t>kampanjer</a:t>
            </a:r>
            <a:r>
              <a:rPr lang="en-US" dirty="0">
                <a:cs typeface="Calibri"/>
              </a:rPr>
              <a:t>,</a:t>
            </a:r>
            <a:r>
              <a:rPr lang="en-US" baseline="0" dirty="0">
                <a:cs typeface="Calibri"/>
              </a:rPr>
              <a:t> men I </a:t>
            </a:r>
            <a:r>
              <a:rPr lang="en-US" baseline="0" dirty="0" err="1">
                <a:cs typeface="Calibri"/>
              </a:rPr>
              <a:t>stedet</a:t>
            </a:r>
            <a:r>
              <a:rPr lang="en-US" baseline="0" dirty="0">
                <a:cs typeface="Calibri"/>
              </a:rPr>
              <a:t> for å </a:t>
            </a:r>
            <a:r>
              <a:rPr lang="en-US" baseline="0" dirty="0" err="1">
                <a:cs typeface="Calibri"/>
              </a:rPr>
              <a:t>støtte</a:t>
            </a:r>
            <a:r>
              <a:rPr lang="en-US" baseline="0" dirty="0">
                <a:cs typeface="Calibri"/>
              </a:rPr>
              <a:t> mange Andres </a:t>
            </a:r>
            <a:r>
              <a:rPr lang="en-US" baseline="0" dirty="0" err="1">
                <a:cs typeface="Calibri"/>
              </a:rPr>
              <a:t>prosjekter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gjør</a:t>
            </a:r>
            <a:r>
              <a:rPr lang="en-US" baseline="0" dirty="0">
                <a:cs typeface="Calibri"/>
              </a:rPr>
              <a:t> vi </a:t>
            </a:r>
            <a:r>
              <a:rPr lang="en-US" baseline="0" dirty="0" err="1">
                <a:cs typeface="Calibri"/>
              </a:rPr>
              <a:t>nå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mye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mer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selv</a:t>
            </a:r>
            <a:r>
              <a:rPr lang="en-US" baseline="0" dirty="0">
                <a:cs typeface="Calibri"/>
              </a:rPr>
              <a:t>. </a:t>
            </a:r>
          </a:p>
          <a:p>
            <a:r>
              <a:rPr lang="en-US" baseline="0" dirty="0">
                <a:cs typeface="Calibri"/>
              </a:rPr>
              <a:t>I 2021 </a:t>
            </a:r>
            <a:r>
              <a:rPr lang="en-US" baseline="0" dirty="0" err="1">
                <a:cs typeface="Calibri"/>
              </a:rPr>
              <a:t>gjorde</a:t>
            </a:r>
            <a:r>
              <a:rPr lang="en-US" baseline="0" dirty="0">
                <a:cs typeface="Calibri"/>
              </a:rPr>
              <a:t> vi </a:t>
            </a:r>
            <a:r>
              <a:rPr lang="en-US" baseline="0" dirty="0" err="1">
                <a:cs typeface="Calibri"/>
              </a:rPr>
              <a:t>en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konkret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prioritering</a:t>
            </a:r>
            <a:r>
              <a:rPr lang="en-US" baseline="0" dirty="0">
                <a:cs typeface="Calibri"/>
              </a:rPr>
              <a:t> med å </a:t>
            </a:r>
            <a:r>
              <a:rPr lang="en-US" baseline="0" dirty="0" err="1">
                <a:cs typeface="Calibri"/>
              </a:rPr>
              <a:t>fokusere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på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internasjonale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talenter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og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talentrekruttering</a:t>
            </a:r>
            <a:r>
              <a:rPr lang="en-US" baseline="0" dirty="0">
                <a:cs typeface="Calibri"/>
              </a:rPr>
              <a:t>, </a:t>
            </a:r>
            <a:r>
              <a:rPr lang="en-US" baseline="0" dirty="0" err="1">
                <a:cs typeface="Calibri"/>
              </a:rPr>
              <a:t>og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lanserte</a:t>
            </a:r>
            <a:r>
              <a:rPr lang="en-US" baseline="0" dirty="0">
                <a:cs typeface="Calibri"/>
              </a:rPr>
              <a:t> Oslopolitan.no, </a:t>
            </a:r>
            <a:r>
              <a:rPr lang="en-US" baseline="0" dirty="0" err="1">
                <a:cs typeface="Calibri"/>
              </a:rPr>
              <a:t>en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nettside</a:t>
            </a:r>
            <a:r>
              <a:rPr lang="en-US" baseline="0" dirty="0">
                <a:cs typeface="Calibri"/>
              </a:rPr>
              <a:t> for </a:t>
            </a:r>
            <a:r>
              <a:rPr lang="en-US" baseline="0" dirty="0" err="1">
                <a:cs typeface="Calibri"/>
              </a:rPr>
              <a:t>internasjonale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nysgjerrig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på</a:t>
            </a:r>
            <a:r>
              <a:rPr lang="en-US" baseline="0" dirty="0">
                <a:cs typeface="Calibri"/>
              </a:rPr>
              <a:t> om Oslo </a:t>
            </a:r>
            <a:r>
              <a:rPr lang="en-US" baseline="0" dirty="0" err="1">
                <a:cs typeface="Calibri"/>
              </a:rPr>
              <a:t>er</a:t>
            </a:r>
            <a:r>
              <a:rPr lang="en-US" baseline="0" dirty="0">
                <a:cs typeface="Calibri"/>
              </a:rPr>
              <a:t> for de, I </a:t>
            </a:r>
            <a:r>
              <a:rPr lang="en-US" baseline="0" dirty="0" err="1">
                <a:cs typeface="Calibri"/>
              </a:rPr>
              <a:t>tillegg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til</a:t>
            </a:r>
            <a:r>
              <a:rPr lang="en-US" baseline="0" dirty="0">
                <a:cs typeface="Calibri"/>
              </a:rPr>
              <a:t> to </a:t>
            </a:r>
            <a:r>
              <a:rPr lang="en-US" baseline="0" dirty="0" err="1">
                <a:cs typeface="Calibri"/>
              </a:rPr>
              <a:t>konkrete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rekrutteringskampanjer</a:t>
            </a:r>
            <a:r>
              <a:rPr lang="en-US" baseline="0" dirty="0">
                <a:cs typeface="Calibri"/>
              </a:rPr>
              <a:t>. I </a:t>
            </a:r>
            <a:r>
              <a:rPr lang="en-US" baseline="0" dirty="0" err="1">
                <a:cs typeface="Calibri"/>
              </a:rPr>
              <a:t>tillegg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jobbet</a:t>
            </a:r>
            <a:r>
              <a:rPr lang="en-US" baseline="0" dirty="0">
                <a:cs typeface="Calibri"/>
              </a:rPr>
              <a:t> vi med </a:t>
            </a:r>
            <a:r>
              <a:rPr lang="en-US" baseline="0" dirty="0" err="1">
                <a:cs typeface="Calibri"/>
              </a:rPr>
              <a:t>tre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investeringskampanjer</a:t>
            </a:r>
            <a:r>
              <a:rPr lang="en-US" baseline="0" dirty="0">
                <a:cs typeface="Calibri"/>
              </a:rPr>
              <a:t>, </a:t>
            </a:r>
            <a:r>
              <a:rPr lang="en-US" baseline="0" dirty="0" err="1">
                <a:cs typeface="Calibri"/>
              </a:rPr>
              <a:t>som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blir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sluttført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nå</a:t>
            </a:r>
            <a:r>
              <a:rPr lang="en-US" baseline="0" dirty="0">
                <a:cs typeface="Calibri"/>
              </a:rPr>
              <a:t> I 2022. </a:t>
            </a:r>
          </a:p>
          <a:p>
            <a:r>
              <a:rPr lang="en-US" baseline="0" dirty="0">
                <a:cs typeface="Calibri"/>
              </a:rPr>
              <a:t>For I </a:t>
            </a:r>
            <a:r>
              <a:rPr lang="en-US" baseline="0" dirty="0" err="1">
                <a:cs typeface="Calibri"/>
              </a:rPr>
              <a:t>år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så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har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det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blirr</a:t>
            </a:r>
            <a:r>
              <a:rPr lang="en-US" baseline="0" dirty="0">
                <a:cs typeface="Calibri"/>
              </a:rPr>
              <a:t> 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nb-NO" sz="1200" dirty="0"/>
              <a:t>I</a:t>
            </a:r>
            <a:r>
              <a:rPr lang="nb-NO" sz="1200" baseline="0" dirty="0"/>
              <a:t> handlingsprogrammet for 2022 står det at vi skal: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dirty="0"/>
              <a:t>Videreføre arbeidet med å tiltrekke og legge til rette for internasjonal talenter til Osloregionen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dirty="0"/>
              <a:t>Fremme kjennskap til Osloregionens sterke næringsmiljøer og muligheter for næringsetableringer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296CF-0B2A-154E-938F-6B38F32E2D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3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96CF-0B2A-154E-938F-6B38F32E2DE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7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Her er forklaringen til de seks kulepunktene: </a:t>
            </a:r>
          </a:p>
          <a:p>
            <a:r>
              <a:rPr lang="nb-NO">
                <a:cs typeface="Calibri"/>
              </a:rPr>
              <a:t>- Mexico kampanjer og kurs/møteplasser for bedrifter/klynger og rekrutteringsselskaper. Mulig Interreg program</a:t>
            </a:r>
          </a:p>
          <a:p>
            <a:r>
              <a:rPr lang="nb-NO">
                <a:cs typeface="Calibri"/>
              </a:rPr>
              <a:t>- Politiske arbeid med byråkratiske hindringer, men også prosjekter for </a:t>
            </a:r>
            <a:r>
              <a:rPr lang="nb-NO" err="1">
                <a:cs typeface="Calibri"/>
              </a:rPr>
              <a:t>spouse</a:t>
            </a:r>
            <a:r>
              <a:rPr lang="nb-NO">
                <a:cs typeface="Calibri"/>
              </a:rPr>
              <a:t> og studenter, </a:t>
            </a:r>
            <a:r>
              <a:rPr lang="nb-NO" err="1">
                <a:cs typeface="Calibri"/>
              </a:rPr>
              <a:t>startup</a:t>
            </a:r>
            <a:r>
              <a:rPr lang="nb-NO">
                <a:cs typeface="Calibri"/>
              </a:rPr>
              <a:t> migrants, skattekurs og  </a:t>
            </a:r>
            <a:r>
              <a:rPr lang="nb-NO" err="1">
                <a:cs typeface="Calibri"/>
              </a:rPr>
              <a:t>onboarding</a:t>
            </a:r>
            <a:r>
              <a:rPr lang="nb-NO">
                <a:cs typeface="Calibri"/>
              </a:rPr>
              <a:t> med talentene, samt spørreundersøkelsen for studenter og mulig oppfølger til vår undersøkelse fra 2021 (samarbeid med OBR)</a:t>
            </a:r>
          </a:p>
          <a:p>
            <a:r>
              <a:rPr lang="nb-NO">
                <a:cs typeface="Calibri"/>
              </a:rPr>
              <a:t>- Utvikling av nettsiden (det vi gjør med OBR nå) og utviklingen av Ambassadørprogrammet</a:t>
            </a:r>
          </a:p>
          <a:p>
            <a:r>
              <a:rPr lang="nb-NO">
                <a:cs typeface="Calibri"/>
              </a:rPr>
              <a:t>- Team Oslo, nettverksmøter med andre regionale partnere, nasjonalt møte om Internasjonalt talent, og </a:t>
            </a:r>
            <a:r>
              <a:rPr lang="nb-NO" err="1">
                <a:cs typeface="Calibri"/>
              </a:rPr>
              <a:t>Arendalsuka</a:t>
            </a:r>
          </a:p>
          <a:p>
            <a:r>
              <a:rPr lang="nb-NO">
                <a:cs typeface="Calibri"/>
              </a:rPr>
              <a:t>- Næringspolitisk posisjonsnotat med mer fra </a:t>
            </a:r>
            <a:r>
              <a:rPr lang="nb-NO" err="1">
                <a:cs typeface="Calibri"/>
              </a:rPr>
              <a:t>næringgssamarbeidsgruppa</a:t>
            </a:r>
          </a:p>
          <a:p>
            <a:r>
              <a:rPr lang="nb-NO">
                <a:cs typeface="Calibri"/>
              </a:rPr>
              <a:t>- LUP programmet for Oslofjorden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96CF-0B2A-154E-938F-6B38F32E2DE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42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96CF-0B2A-154E-938F-6B38F32E2DE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92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9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560488" y="1089889"/>
            <a:ext cx="6631513" cy="4966097"/>
          </a:xfrm>
        </p:spPr>
        <p:txBody>
          <a:bodyPr/>
          <a:lstStyle/>
          <a:p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89888"/>
            <a:ext cx="4559125" cy="4776551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/>
              <a:t>Tekst kan skrives her over flere linjer, men man bør prøve å begrense mengden på tekst i en power-</a:t>
            </a:r>
            <a:r>
              <a:rPr lang="nb-NO" err="1"/>
              <a:t>point</a:t>
            </a:r>
            <a:r>
              <a:rPr lang="nb-NO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41283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0989" y="1089888"/>
            <a:ext cx="9728972" cy="4776551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/>
              <a:t>Tekst kan skrives her over flere linjer, men man bør prøve å begrense mengden på tekst i en power-</a:t>
            </a:r>
            <a:r>
              <a:rPr lang="nb-NO" err="1"/>
              <a:t>point</a:t>
            </a:r>
            <a:r>
              <a:rPr lang="nb-NO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34659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50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1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8860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sloregionen_PP_Bakgrunn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963" y="0"/>
            <a:ext cx="4293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18CD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318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 i="1"/>
            </a:lvl2pPr>
            <a:lvl3pPr>
              <a:defRPr>
                <a:solidFill>
                  <a:srgbClr val="118CD9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99443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 i="1"/>
            </a:lvl2pPr>
            <a:lvl3pPr>
              <a:defRPr>
                <a:solidFill>
                  <a:srgbClr val="118CD9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18CD9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20939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18CD9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8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7409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17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71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41178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loregionen_PP_Bakgrunn_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963" y="0"/>
            <a:ext cx="42936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E03B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9931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sloregionen_PP_Bakgrunn_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963" y="0"/>
            <a:ext cx="43000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28E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974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7138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buClr>
                <a:schemeClr val="accent2"/>
              </a:buCl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30998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0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8599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2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3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5353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9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656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midtstil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10972799" cy="2025939"/>
          </a:xfrm>
        </p:spPr>
        <p:txBody>
          <a:bodyPr lIns="0" rIns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Picture 7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806373"/>
            <a:ext cx="10972800" cy="885920"/>
          </a:xfrm>
        </p:spPr>
        <p:txBody>
          <a:bodyPr lIns="0" rIns="0"/>
          <a:lstStyle>
            <a:lvl1pPr marL="0" indent="0" algn="ctr">
              <a:lnSpc>
                <a:spcPct val="80000"/>
              </a:lnSpc>
              <a:buNone/>
              <a:defRPr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196994" y="4707081"/>
            <a:ext cx="180211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6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Enke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10067637" y="401823"/>
            <a:ext cx="1514761" cy="8037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FFFFFF"/>
                </a:solidFill>
              </a:rPr>
              <a:t> </a:t>
            </a:r>
            <a:r>
              <a:rPr lang="en-US" sz="900" err="1">
                <a:solidFill>
                  <a:srgbClr val="FFFFFF"/>
                </a:solidFill>
              </a:rPr>
              <a:t>Dato</a:t>
            </a:r>
            <a:r>
              <a:rPr lang="en-US" sz="900">
                <a:solidFill>
                  <a:srgbClr val="FFFFFF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rgbClr val="FFFFFF"/>
                </a:solidFill>
              </a:rPr>
              <a:pPr/>
              <a:t>11/8/2022</a:t>
            </a:fld>
            <a:endParaRPr lang="nb-NO" sz="900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2844800" cy="281709"/>
          </a:xfrm>
        </p:spPr>
        <p:txBody>
          <a:bodyPr lIns="0" rIns="0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130425"/>
            <a:ext cx="10972799" cy="2495454"/>
          </a:xfrm>
        </p:spPr>
        <p:txBody>
          <a:bodyPr lIns="0" rIns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Overskrift skrives her</a:t>
            </a:r>
          </a:p>
        </p:txBody>
      </p:sp>
      <p:pic>
        <p:nvPicPr>
          <p:cNvPr id="9" name="Picture 8" descr="Osloregion_Symbol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1823"/>
            <a:ext cx="1071600" cy="803700"/>
          </a:xfrm>
          <a:prstGeom prst="rect">
            <a:avLst/>
          </a:prstGeom>
        </p:spPr>
      </p:pic>
      <p:pic>
        <p:nvPicPr>
          <p:cNvPr id="15" name="Picture 14" descr="Osloregion_Navnetrekk_Hvi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09" y="674639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sloregionen_PP_Bakgrunn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/>
          <a:stretch/>
        </p:blipFill>
        <p:spPr>
          <a:xfrm>
            <a:off x="7891963" y="0"/>
            <a:ext cx="430003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1" y="2268971"/>
            <a:ext cx="6964219" cy="2025939"/>
          </a:xfrm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Overskrift skrives her</a:t>
            </a:r>
            <a:br>
              <a:rPr lang="nb-NO"/>
            </a:br>
            <a:r>
              <a:rPr lang="nb-NO"/>
              <a:t>over 2 linjer</a:t>
            </a:r>
          </a:p>
        </p:txBody>
      </p:sp>
      <p:pic>
        <p:nvPicPr>
          <p:cNvPr id="10" name="Picture 9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1" y="4806373"/>
            <a:ext cx="6964220" cy="88592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80000"/>
              </a:lnSpc>
              <a:buNone/>
              <a:defRPr sz="1800" b="1" baseline="0">
                <a:solidFill>
                  <a:srgbClr val="128E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Undertittel kan skrives her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4707081"/>
            <a:ext cx="18021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8746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89" y="1600201"/>
            <a:ext cx="10371411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95858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 i="1"/>
            </a:lvl2pPr>
            <a:lvl3pPr>
              <a:buClr>
                <a:schemeClr val="accent2"/>
              </a:buClr>
              <a:defRPr>
                <a:solidFill>
                  <a:srgbClr val="128E41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42885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128E41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43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4711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991" y="1600201"/>
            <a:ext cx="6280728" cy="4180224"/>
          </a:xfrm>
        </p:spPr>
        <p:txBody>
          <a:bodyPr lIns="0" rIns="0" anchor="ctr" anchorCtr="0"/>
          <a:lstStyle>
            <a:lvl1pPr>
              <a:buClr>
                <a:schemeClr val="accent3"/>
              </a:buClr>
              <a:defRPr sz="220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rgbClr val="E03B24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rgbClr val="E03B24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</p:spTree>
    <p:extLst>
      <p:ext uri="{BB962C8B-B14F-4D97-AF65-F5344CB8AC3E}">
        <p14:creationId xmlns:p14="http://schemas.microsoft.com/office/powerpoint/2010/main" val="9220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1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>
                <a:solidFill>
                  <a:schemeClr val="bg1"/>
                </a:solidFill>
              </a:rPr>
              <a:t> </a:t>
            </a:r>
            <a:r>
              <a:rPr lang="en-US" sz="900" err="1">
                <a:solidFill>
                  <a:schemeClr val="bg1"/>
                </a:solidFill>
              </a:rPr>
              <a:t>Dato</a:t>
            </a:r>
            <a:r>
              <a:rPr lang="en-US" sz="900">
                <a:solidFill>
                  <a:schemeClr val="bg1"/>
                </a:solidFill>
              </a:rPr>
              <a:t>: </a:t>
            </a:r>
            <a:fld id="{649B7EF6-81DD-8D4C-901B-5AB3D7E24AC3}" type="datetime1">
              <a:rPr lang="en-US" sz="900" smtClean="0">
                <a:solidFill>
                  <a:schemeClr val="bg1"/>
                </a:solidFill>
              </a:rPr>
              <a:pPr algn="l"/>
              <a:t>11/8/2022</a:t>
            </a:fld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6" name="Picture 5" descr="Osloregion_Navnetrekk_Hv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3" y="6331912"/>
            <a:ext cx="2372987" cy="281709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4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7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3302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36284" y="2794000"/>
            <a:ext cx="10946115" cy="17087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err="1">
                <a:solidFill>
                  <a:srgbClr val="FFFFFF"/>
                </a:solidFill>
              </a:rPr>
              <a:t>www.osloregionen.no</a:t>
            </a:r>
            <a:endParaRPr lang="nb-NO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kel punktl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1961" y="0"/>
            <a:ext cx="43000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688211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312727" y="1600200"/>
            <a:ext cx="3269671" cy="4180225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”Sitat eller uthevet tekst kan skrives her”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1" y="1600200"/>
            <a:ext cx="6882119" cy="4180225"/>
          </a:xfrm>
        </p:spPr>
        <p:txBody>
          <a:bodyPr anchor="ctr" anchorCtr="0">
            <a:normAutofit/>
          </a:bodyPr>
          <a:lstStyle>
            <a:lvl1pPr algn="ctr">
              <a:defRPr sz="16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+ Me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0972799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nb-NO"/>
              <a:t>Overskrift kan skrives 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0224"/>
          </a:xfrm>
        </p:spPr>
        <p:txBody>
          <a:bodyPr lIns="0" rIns="0" anchor="ctr" anchorCtr="0"/>
          <a:lstStyle>
            <a:lvl1pPr marL="0" indent="0" algn="ctr">
              <a:buClr>
                <a:schemeClr val="accent3"/>
              </a:buClr>
              <a:buNone/>
              <a:defRPr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endParaRPr lang="nb-NO"/>
          </a:p>
        </p:txBody>
      </p:sp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657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10990" y="861002"/>
            <a:ext cx="9728972" cy="494198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97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ramm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sloregion_Sort_Navnetrek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9414" y="6331911"/>
            <a:ext cx="2372985" cy="28170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31911"/>
            <a:ext cx="467976" cy="281709"/>
          </a:xfrm>
        </p:spPr>
        <p:txBody>
          <a:bodyPr lIns="0" rIns="0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210990" y="6331910"/>
            <a:ext cx="1514761" cy="28170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/>
              <a:t> </a:t>
            </a:r>
            <a:r>
              <a:rPr lang="en-US" sz="900" err="1"/>
              <a:t>Dato</a:t>
            </a:r>
            <a:r>
              <a:rPr lang="en-US" sz="900"/>
              <a:t>: </a:t>
            </a:r>
            <a:fld id="{649B7EF6-81DD-8D4C-901B-5AB3D7E24AC3}" type="datetime1">
              <a:rPr lang="en-US" sz="900" smtClean="0"/>
              <a:pPr algn="l"/>
              <a:t>11/8/2022</a:t>
            </a:fld>
            <a:endParaRPr lang="nb-NO" sz="9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" y="2"/>
            <a:ext cx="7911057" cy="3734049"/>
          </a:xfrm>
        </p:spPr>
        <p:txBody>
          <a:bodyPr/>
          <a:lstStyle/>
          <a:p>
            <a:endParaRPr lang="nb-NO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0989" y="4084710"/>
            <a:ext cx="10371411" cy="1695714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Clr>
                <a:schemeClr val="accent3"/>
              </a:buClr>
              <a:buNone/>
              <a:defRPr sz="2200" baseline="0"/>
            </a:lvl1pPr>
            <a:lvl2pPr>
              <a:buClr>
                <a:schemeClr val="accent3"/>
              </a:buClr>
              <a:defRPr i="1"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nb-NO"/>
              <a:t>Tekst kan skrives her over flere linjer, men man bør prøve å begrense mengden på tekst i en power-</a:t>
            </a:r>
            <a:r>
              <a:rPr lang="nb-NO" err="1"/>
              <a:t>point</a:t>
            </a:r>
            <a:r>
              <a:rPr lang="nb-NO"/>
              <a:t> presentasjon. </a:t>
            </a:r>
          </a:p>
        </p:txBody>
      </p:sp>
    </p:spTree>
    <p:extLst>
      <p:ext uri="{BB962C8B-B14F-4D97-AF65-F5344CB8AC3E}">
        <p14:creationId xmlns:p14="http://schemas.microsoft.com/office/powerpoint/2010/main" val="30503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11/8/2022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4" r:id="rId3"/>
    <p:sldLayoutId id="2147483667" r:id="rId4"/>
    <p:sldLayoutId id="2147483670" r:id="rId5"/>
    <p:sldLayoutId id="2147483671" r:id="rId6"/>
    <p:sldLayoutId id="2147483677" r:id="rId7"/>
    <p:sldLayoutId id="2147483668" r:id="rId8"/>
    <p:sldLayoutId id="2147483708" r:id="rId9"/>
    <p:sldLayoutId id="2147483709" r:id="rId10"/>
    <p:sldLayoutId id="2147483710" r:id="rId11"/>
    <p:sldLayoutId id="2147483673" r:id="rId12"/>
    <p:sldLayoutId id="2147483672" r:id="rId13"/>
    <p:sldLayoutId id="2147483669" r:id="rId14"/>
    <p:sldLayoutId id="2147483676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11/8/2022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62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11/8/2022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4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BE97-81FC-EF4B-AB31-4027C2DA9490}" type="datetime1">
              <a:rPr lang="en-US" smtClean="0"/>
              <a:t>11/8/2022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D189-A868-7E47-A649-A4A891DF70C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8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Internasjonal profilering</a:t>
            </a:r>
            <a:br>
              <a:rPr lang="nb-NO" dirty="0">
                <a:cs typeface="Arial"/>
              </a:rPr>
            </a:br>
            <a:r>
              <a:rPr lang="nb-NO" dirty="0"/>
              <a:t>av Osloregionen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EA43BF89-5C9F-E70A-2547-F0047B7F7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nb-NO" dirty="0">
                <a:cs typeface="Arial"/>
              </a:rPr>
              <a:t>Oppdatering fra Mari Strømsvåg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1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Hovedprioriteringer Fellesskap og samarbeid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Besøk hos medlemmer og regionråd i regionen for å fremme kunnskap om Osloregionen og innsikt i arbeidet i regionrådene</a:t>
            </a:r>
          </a:p>
          <a:p>
            <a:r>
              <a:rPr lang="nb-NO">
                <a:cs typeface="Arial"/>
              </a:rPr>
              <a:t>Gjennomføre medlemsundersøkelse våren 2023</a:t>
            </a:r>
            <a:endParaRPr lang="nb-NO"/>
          </a:p>
          <a:p>
            <a:r>
              <a:rPr lang="nb-NO"/>
              <a:t>Gjøre Osloregionens interesser kjent i regjeringsapparatet og på Stortinget gjennom løpende interessepolitisk arbeid</a:t>
            </a:r>
            <a:endParaRPr lang="nb-NO">
              <a:cs typeface="Arial"/>
            </a:endParaRPr>
          </a:p>
          <a:p>
            <a:r>
              <a:rPr lang="nb-NO"/>
              <a:t>Arrangere BEST-konferansen i forbindelse med møte i representantskapet første halvår  2023</a:t>
            </a:r>
            <a:endParaRPr lang="nb-NO">
              <a:cs typeface="Arial"/>
            </a:endParaRPr>
          </a:p>
          <a:p>
            <a:r>
              <a:rPr lang="nb-NO">
                <a:cs typeface="Arial"/>
              </a:rPr>
              <a:t>Gjennomføre arrangement under </a:t>
            </a:r>
            <a:r>
              <a:rPr lang="nb-NO" err="1">
                <a:cs typeface="Arial"/>
              </a:rPr>
              <a:t>Arendalsuka</a:t>
            </a:r>
            <a:r>
              <a:rPr lang="nb-NO">
                <a:cs typeface="Arial"/>
              </a:rPr>
              <a:t>, samt seminarer/</a:t>
            </a:r>
            <a:r>
              <a:rPr lang="nb-NO" err="1">
                <a:cs typeface="Arial"/>
              </a:rPr>
              <a:t>webinarer</a:t>
            </a:r>
            <a:r>
              <a:rPr lang="nb-NO">
                <a:cs typeface="Arial"/>
              </a:rPr>
              <a:t> knyttet til områdene areal og transport, klima og miljø og konkurransekraft og attraktivitet</a:t>
            </a:r>
          </a:p>
          <a:p>
            <a:endParaRPr lang="nb-NO"/>
          </a:p>
          <a:p>
            <a:endParaRPr lang="nb-NO"/>
          </a:p>
          <a:p>
            <a:endParaRPr lang="nb-NO">
              <a:cs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D189-A868-7E47-A649-A4A891DF70CF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8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11</a:t>
            </a:fld>
            <a:endParaRPr lang="nb-NO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633519"/>
              </p:ext>
            </p:extLst>
          </p:nvPr>
        </p:nvGraphicFramePr>
        <p:xfrm>
          <a:off x="285011" y="285010"/>
          <a:ext cx="11352806" cy="6557549"/>
        </p:xfrm>
        <a:graphic>
          <a:graphicData uri="http://schemas.openxmlformats.org/drawingml/2006/table">
            <a:tbl>
              <a:tblPr/>
              <a:tblGrid>
                <a:gridCol w="1291871">
                  <a:extLst>
                    <a:ext uri="{9D8B030D-6E8A-4147-A177-3AD203B41FA5}">
                      <a16:colId xmlns:a16="http://schemas.microsoft.com/office/drawing/2014/main" val="1310930448"/>
                    </a:ext>
                  </a:extLst>
                </a:gridCol>
                <a:gridCol w="1291871">
                  <a:extLst>
                    <a:ext uri="{9D8B030D-6E8A-4147-A177-3AD203B41FA5}">
                      <a16:colId xmlns:a16="http://schemas.microsoft.com/office/drawing/2014/main" val="4030144361"/>
                    </a:ext>
                  </a:extLst>
                </a:gridCol>
                <a:gridCol w="1291871">
                  <a:extLst>
                    <a:ext uri="{9D8B030D-6E8A-4147-A177-3AD203B41FA5}">
                      <a16:colId xmlns:a16="http://schemas.microsoft.com/office/drawing/2014/main" val="871098435"/>
                    </a:ext>
                  </a:extLst>
                </a:gridCol>
                <a:gridCol w="1291871">
                  <a:extLst>
                    <a:ext uri="{9D8B030D-6E8A-4147-A177-3AD203B41FA5}">
                      <a16:colId xmlns:a16="http://schemas.microsoft.com/office/drawing/2014/main" val="1261694279"/>
                    </a:ext>
                  </a:extLst>
                </a:gridCol>
                <a:gridCol w="1291871">
                  <a:extLst>
                    <a:ext uri="{9D8B030D-6E8A-4147-A177-3AD203B41FA5}">
                      <a16:colId xmlns:a16="http://schemas.microsoft.com/office/drawing/2014/main" val="1885457842"/>
                    </a:ext>
                  </a:extLst>
                </a:gridCol>
                <a:gridCol w="1291871">
                  <a:extLst>
                    <a:ext uri="{9D8B030D-6E8A-4147-A177-3AD203B41FA5}">
                      <a16:colId xmlns:a16="http://schemas.microsoft.com/office/drawing/2014/main" val="306025740"/>
                    </a:ext>
                  </a:extLst>
                </a:gridCol>
                <a:gridCol w="1918233">
                  <a:extLst>
                    <a:ext uri="{9D8B030D-6E8A-4147-A177-3AD203B41FA5}">
                      <a16:colId xmlns:a16="http://schemas.microsoft.com/office/drawing/2014/main" val="3744508636"/>
                    </a:ext>
                  </a:extLst>
                </a:gridCol>
                <a:gridCol w="1683347">
                  <a:extLst>
                    <a:ext uri="{9D8B030D-6E8A-4147-A177-3AD203B41FA5}">
                      <a16:colId xmlns:a16="http://schemas.microsoft.com/office/drawing/2014/main" val="1782437315"/>
                    </a:ext>
                  </a:extLst>
                </a:gridCol>
              </a:tblGrid>
              <a:tr h="36357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nb-NO" sz="2400" b="1" i="1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Møtekalender Osloregionen 2023 (forslag per november 2022)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022882"/>
                  </a:ext>
                </a:extLst>
              </a:tr>
              <a:tr h="25915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nb-N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Administrative grupper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b-N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Politiske organ</a:t>
                      </a:r>
                      <a:r>
                        <a:rPr lang="nb-N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Andre arr.*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47839"/>
                  </a:ext>
                </a:extLst>
              </a:tr>
              <a:tr h="461591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Areal og transport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 og miljø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Nærings-samarbeid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Koordinerings-gruppe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Interesse-politisk utvalg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Styremøter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Representantskap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002580"/>
                  </a:ext>
                </a:extLst>
              </a:tr>
              <a:tr h="25915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17.jan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18.jan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19.jan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31.jan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03.feb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17.feb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917864"/>
                  </a:ext>
                </a:extLst>
              </a:tr>
              <a:tr h="25915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14.mar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15.mar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16.mar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28.mar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31.mar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14.apr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125948"/>
                  </a:ext>
                </a:extLst>
              </a:tr>
              <a:tr h="66402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23.mai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24.mai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25.mai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06.jun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09.jun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23.jun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08. jun: Behandle årsrapport og regnskap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8.jun: BEST-konferansen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070777"/>
                  </a:ext>
                </a:extLst>
              </a:tr>
              <a:tr h="46159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30.-31. august Felles faggruppesamling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16.aug: </a:t>
                      </a:r>
                      <a:r>
                        <a:rPr lang="nb-NO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Arendalsuka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497783"/>
                  </a:ext>
                </a:extLst>
              </a:tr>
              <a:tr h="747151"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 okt: valg av styre mm etter valget sept.23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198820"/>
                  </a:ext>
                </a:extLst>
              </a:tr>
              <a:tr h="975447"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17.okt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18.okt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19.okt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31.okt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03.nov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17.nov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08. des: Rep.skap vedta budsjett og handlingsprogram 2024</a:t>
                      </a: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4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562542"/>
                  </a:ext>
                </a:extLst>
              </a:tr>
              <a:tr h="1700462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nb-NO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Trebuchet MS" panose="020B0603020202020204" pitchFamily="34" charset="0"/>
                        </a:rPr>
                        <a:t>Andre arr*: Osloregionen vil arrangere </a:t>
                      </a:r>
                      <a:r>
                        <a:rPr lang="nb-NO" sz="1400" b="0" i="0" u="none" strike="noStrike" dirty="0" err="1">
                          <a:solidFill>
                            <a:srgbClr val="262626"/>
                          </a:solidFill>
                          <a:effectLst/>
                          <a:latin typeface="Trebuchet MS" panose="020B0603020202020204" pitchFamily="34" charset="0"/>
                        </a:rPr>
                        <a:t>webinarer</a:t>
                      </a:r>
                      <a:r>
                        <a:rPr lang="nb-NO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Trebuchet MS" panose="020B0603020202020204" pitchFamily="34" charset="0"/>
                        </a:rPr>
                        <a:t> og fagseminar, m.m. som ikke er inkludert i oversikten</a:t>
                      </a: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9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9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9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9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9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9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nb-NO" sz="900" b="0" i="0" u="none" strike="noStrike" dirty="0">
                        <a:solidFill>
                          <a:srgbClr val="262626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5208" marR="5208" marT="5208" marB="3749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730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1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Studietur til København for talentattraksjon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3140" y="1417638"/>
            <a:ext cx="10274711" cy="476148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b-NO" dirty="0"/>
              <a:t>Københavnsregionen ligger foran Osloregionen når det kommer </a:t>
            </a:r>
            <a:br>
              <a:rPr lang="nb-NO" dirty="0"/>
            </a:br>
            <a:r>
              <a:rPr lang="nb-NO" dirty="0"/>
              <a:t>til talentattraksjon. </a:t>
            </a:r>
            <a:br>
              <a:rPr lang="nb-NO" dirty="0"/>
            </a:br>
            <a:r>
              <a:rPr lang="nb-NO" dirty="0"/>
              <a:t>Tiltrekkingsprosjekter (rekruttering og stedsmarkedsføring)</a:t>
            </a:r>
            <a:endParaRPr lang="nb-NO" dirty="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Samarbeid - offentlig og privat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Retention</a:t>
            </a:r>
            <a:r>
              <a:rPr lang="nb-NO" dirty="0"/>
              <a:t>, </a:t>
            </a:r>
            <a:r>
              <a:rPr lang="nb-NO" dirty="0" err="1"/>
              <a:t>spouses</a:t>
            </a:r>
            <a:r>
              <a:rPr lang="nb-NO" dirty="0"/>
              <a:t>/</a:t>
            </a:r>
            <a:r>
              <a:rPr lang="nb-NO" dirty="0" err="1"/>
              <a:t>family</a:t>
            </a:r>
            <a:r>
              <a:rPr lang="nb-NO" dirty="0"/>
              <a:t>, studenter/forskere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International house på kommune/landsbasis</a:t>
            </a:r>
            <a:endParaRPr lang="nb-NO" dirty="0">
              <a:cs typeface="Arial"/>
            </a:endParaRPr>
          </a:p>
          <a:p>
            <a:pPr algn="l"/>
            <a:endParaRPr lang="nb-NO" b="1" dirty="0"/>
          </a:p>
          <a:p>
            <a:pPr algn="l"/>
            <a:r>
              <a:rPr lang="nb-NO" dirty="0"/>
              <a:t>Vi møtte: </a:t>
            </a:r>
            <a:endParaRPr lang="nb-NO" dirty="0"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nb-NO" sz="2100" dirty="0"/>
              <a:t>Køb</a:t>
            </a:r>
            <a:r>
              <a:rPr lang="nb-NO" dirty="0"/>
              <a:t>enhavn kommune, Copenhagen </a:t>
            </a:r>
            <a:r>
              <a:rPr lang="nb-NO" dirty="0" err="1"/>
              <a:t>Capacity</a:t>
            </a:r>
            <a:r>
              <a:rPr lang="nb-NO" dirty="0"/>
              <a:t>, Copenhagen </a:t>
            </a:r>
            <a:br>
              <a:rPr lang="nb-NO" dirty="0"/>
            </a:br>
            <a:r>
              <a:rPr lang="nb-NO" dirty="0"/>
              <a:t>International House, 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Copenhagen, Dansk Industri, </a:t>
            </a:r>
            <a:br>
              <a:rPr lang="nb-NO" dirty="0">
                <a:cs typeface="Arial"/>
              </a:rPr>
            </a:br>
            <a:r>
              <a:rPr lang="nb-NO" dirty="0" err="1"/>
              <a:t>startup</a:t>
            </a:r>
            <a:r>
              <a:rPr lang="nb-NO" dirty="0"/>
              <a:t> miljøet ved </a:t>
            </a:r>
            <a:r>
              <a:rPr lang="nb-NO" dirty="0" err="1"/>
              <a:t>Matrikel</a:t>
            </a:r>
            <a:r>
              <a:rPr lang="nb-NO" dirty="0"/>
              <a:t> 1 og deltok på </a:t>
            </a:r>
            <a:r>
              <a:rPr lang="nb-NO" dirty="0">
                <a:ea typeface="+mn-lt"/>
                <a:cs typeface="+mn-lt"/>
              </a:rPr>
              <a:t>Copenhagen </a:t>
            </a:r>
            <a:br>
              <a:rPr lang="nb-NO" dirty="0">
                <a:ea typeface="+mn-lt"/>
                <a:cs typeface="+mn-lt"/>
              </a:rPr>
            </a:br>
            <a:r>
              <a:rPr lang="nb-NO" dirty="0">
                <a:ea typeface="+mn-lt"/>
                <a:cs typeface="+mn-lt"/>
              </a:rPr>
              <a:t>International Citizens Days,</a:t>
            </a:r>
            <a:endParaRPr lang="nb-NO" dirty="0"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nb-NO" dirty="0" err="1"/>
              <a:t>Future</a:t>
            </a:r>
            <a:r>
              <a:rPr lang="nb-NO" dirty="0"/>
              <a:t> Place </a:t>
            </a:r>
            <a:r>
              <a:rPr lang="nb-NO" dirty="0" err="1"/>
              <a:t>Leadership</a:t>
            </a:r>
            <a:r>
              <a:rPr lang="nb-NO" dirty="0"/>
              <a:t> gav en intro og forberedelse til gruppen</a:t>
            </a:r>
            <a:endParaRPr lang="nb-NO" dirty="0">
              <a:cs typeface="Arial"/>
            </a:endParaRPr>
          </a:p>
          <a:p>
            <a:pPr marL="342900" indent="-342900" algn="l">
              <a:buFontTx/>
              <a:buChar char="-"/>
            </a:pPr>
            <a:endParaRPr lang="nb-NO" dirty="0"/>
          </a:p>
          <a:p>
            <a:pPr algn="l"/>
            <a:r>
              <a:rPr lang="nb-NO" dirty="0">
                <a:cs typeface="Arial"/>
              </a:rPr>
              <a:t>16 deltagere </a:t>
            </a:r>
            <a:r>
              <a:rPr lang="nb-NO" dirty="0" err="1">
                <a:cs typeface="Arial"/>
              </a:rPr>
              <a:t>deltagere</a:t>
            </a:r>
            <a:r>
              <a:rPr lang="nb-NO" dirty="0">
                <a:cs typeface="Arial"/>
              </a:rPr>
              <a:t> fra: Asker, Fredrikstad, Halden, Hamarregionen Utvikling, Horten, Kongsberg, Lillestrøm, Oslo, Ringerike. </a:t>
            </a:r>
          </a:p>
          <a:p>
            <a:pPr algn="l"/>
            <a:r>
              <a:rPr lang="nb-NO" dirty="0">
                <a:cs typeface="Arial"/>
              </a:rPr>
              <a:t>Gjester med fra Arendal og Trondheim.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6" name="Bilde 6" descr="Et bilde som inneholder person, gulv, poserer, innendørs&#10;&#10;Automatisk generert beskrivelse">
            <a:extLst>
              <a:ext uri="{FF2B5EF4-FFF2-40B4-BE49-F238E27FC236}">
                <a16:creationId xmlns:a16="http://schemas.microsoft.com/office/drawing/2014/main" id="{A665AECB-6475-F8E8-FE0F-E860E86B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561" y="1467776"/>
            <a:ext cx="4207237" cy="300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DE205-F2B6-9C60-4BE8-08DB02CC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Lærdommer fra København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26EF0-4EC4-1CDE-AC52-09E98DFA5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87054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Samarbeid om tilrettelegging, det å tiltrekke og beholde talent er nødvendig å samarbeide om, både på lokalt, regionalt og nasjonalt nivå</a:t>
            </a: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12 % (300 000) av alle arbeidstakere i Danmark er internasjonale, 35 000 nye internasjonale bare i 2022</a:t>
            </a: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Dansk Industri mener det er like viktig å jobbe politisk som å støtte bedriftene praktisk med ansettelser og beholdelse av talent</a:t>
            </a: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Fire offentlige International </a:t>
            </a:r>
            <a:r>
              <a:rPr lang="nb-NO" dirty="0" err="1">
                <a:cs typeface="Arial"/>
              </a:rPr>
              <a:t>Welcome</a:t>
            </a:r>
            <a:r>
              <a:rPr lang="nb-NO" dirty="0">
                <a:cs typeface="Arial"/>
              </a:rPr>
              <a:t> Houses i DK, to nye fra og med 2023. </a:t>
            </a: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Mange kommuner har "bostedskonsulenter" som jobber med å tilrettelegge for internasjonale og nasjonale som flytter til deres kommune (bolig, jobb, barnehage/skole, sosialt </a:t>
            </a:r>
            <a:r>
              <a:rPr lang="nb-NO" dirty="0" err="1">
                <a:cs typeface="Arial"/>
              </a:rPr>
              <a:t>etc</a:t>
            </a:r>
            <a:r>
              <a:rPr lang="nb-NO" dirty="0">
                <a:cs typeface="Arial"/>
              </a:rPr>
              <a:t>)</a:t>
            </a: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Statistikk: Får ikke medfølgende jobb, blir de i 3 år, og får medfølgende jobb blir de i snitt 10 år. </a:t>
            </a:r>
          </a:p>
          <a:p>
            <a:pPr marL="342900" indent="-342900" algn="l">
              <a:buChar char="•"/>
            </a:pPr>
            <a:r>
              <a:rPr lang="nb-NO" dirty="0">
                <a:ea typeface="+mn-lt"/>
                <a:cs typeface="+mn-lt"/>
              </a:rPr>
              <a:t>Det er en firedobling av investeringer i Danmark fra 2020 til 2021, noe som gjør det mulig for </a:t>
            </a:r>
            <a:r>
              <a:rPr lang="nb-NO" dirty="0" err="1">
                <a:ea typeface="+mn-lt"/>
                <a:cs typeface="+mn-lt"/>
              </a:rPr>
              <a:t>startups</a:t>
            </a:r>
            <a:r>
              <a:rPr lang="nb-NO" dirty="0">
                <a:ea typeface="+mn-lt"/>
                <a:cs typeface="+mn-lt"/>
              </a:rPr>
              <a:t> å vokse raskt, men antall ansatte vokser ikke like fort og hemmer utviklingen. </a:t>
            </a:r>
            <a:endParaRPr lang="nb-NO" dirty="0">
              <a:cs typeface="Arial"/>
            </a:endParaRP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Danmark trenger 22 000 nye ansatte innenfor </a:t>
            </a:r>
            <a:r>
              <a:rPr lang="nb-NO" dirty="0" err="1">
                <a:cs typeface="Arial"/>
              </a:rPr>
              <a:t>tech</a:t>
            </a:r>
            <a:r>
              <a:rPr lang="nb-NO" dirty="0">
                <a:cs typeface="Arial"/>
              </a:rPr>
              <a:t>/IKT, og selv om mange kommer er det mange som forlater Danmark (inkludert danske talenter </a:t>
            </a:r>
            <a:r>
              <a:rPr lang="nb-NO" dirty="0" err="1">
                <a:cs typeface="Arial"/>
              </a:rPr>
              <a:t>pga</a:t>
            </a:r>
            <a:r>
              <a:rPr lang="nb-NO" dirty="0">
                <a:cs typeface="Arial"/>
              </a:rPr>
              <a:t> muligheter i andre land). </a:t>
            </a:r>
            <a:endParaRPr lang="nb-NO" dirty="0"/>
          </a:p>
          <a:p>
            <a:pPr marL="342900" indent="-342900" algn="l">
              <a:buChar char="•"/>
            </a:pPr>
            <a:r>
              <a:rPr lang="nb-NO" dirty="0" err="1">
                <a:cs typeface="Arial"/>
              </a:rPr>
              <a:t>University</a:t>
            </a:r>
            <a:r>
              <a:rPr lang="nb-NO" dirty="0">
                <a:cs typeface="Arial"/>
              </a:rPr>
              <a:t> </a:t>
            </a:r>
            <a:r>
              <a:rPr lang="nb-NO" dirty="0" err="1">
                <a:cs typeface="Arial"/>
              </a:rPr>
              <a:t>of</a:t>
            </a:r>
            <a:r>
              <a:rPr lang="nb-NO" dirty="0">
                <a:cs typeface="Arial"/>
              </a:rPr>
              <a:t> Copenhagen er med-organisator for et nettverk for medfølgende, slik at de får tilgang til jobbmuligheter</a:t>
            </a: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Copenhagen </a:t>
            </a:r>
            <a:r>
              <a:rPr lang="nb-NO" dirty="0" err="1">
                <a:cs typeface="Arial"/>
              </a:rPr>
              <a:t>Capacity</a:t>
            </a:r>
            <a:r>
              <a:rPr lang="nb-NO" dirty="0">
                <a:cs typeface="Arial"/>
              </a:rPr>
              <a:t> jobber for å gjøre Danmark mer kjent, og derfor viktig å kombinere </a:t>
            </a:r>
            <a:r>
              <a:rPr lang="nb-NO" dirty="0" err="1">
                <a:cs typeface="Arial"/>
              </a:rPr>
              <a:t>place</a:t>
            </a:r>
            <a:r>
              <a:rPr lang="nb-NO" dirty="0">
                <a:cs typeface="Arial"/>
              </a:rPr>
              <a:t> </a:t>
            </a:r>
            <a:r>
              <a:rPr lang="nb-NO" dirty="0" err="1">
                <a:cs typeface="Arial"/>
              </a:rPr>
              <a:t>branding</a:t>
            </a:r>
            <a:r>
              <a:rPr lang="nb-NO" dirty="0">
                <a:cs typeface="Arial"/>
              </a:rPr>
              <a:t> med </a:t>
            </a:r>
            <a:r>
              <a:rPr lang="nb-NO" dirty="0" err="1">
                <a:cs typeface="Arial"/>
              </a:rPr>
              <a:t>employer</a:t>
            </a:r>
            <a:r>
              <a:rPr lang="nb-NO" dirty="0">
                <a:cs typeface="Arial"/>
              </a:rPr>
              <a:t> </a:t>
            </a:r>
            <a:r>
              <a:rPr lang="nb-NO" dirty="0" err="1">
                <a:cs typeface="Arial"/>
              </a:rPr>
              <a:t>branding</a:t>
            </a:r>
            <a:r>
              <a:rPr lang="nb-NO" dirty="0">
                <a:cs typeface="Arial"/>
              </a:rPr>
              <a:t> – "internasjonale velger steder før de velger </a:t>
            </a:r>
            <a:r>
              <a:rPr lang="nb-NO" dirty="0" err="1">
                <a:cs typeface="Arial"/>
              </a:rPr>
              <a:t>arbeidgiver</a:t>
            </a:r>
            <a:r>
              <a:rPr lang="nb-NO" dirty="0">
                <a:cs typeface="Arial"/>
              </a:rPr>
              <a:t>"</a:t>
            </a:r>
          </a:p>
          <a:p>
            <a:pPr marL="342900" indent="-342900" algn="l">
              <a:buChar char="•"/>
            </a:pPr>
            <a:endParaRPr lang="nb-NO" dirty="0">
              <a:cs typeface="Arial"/>
            </a:endParaRPr>
          </a:p>
          <a:p>
            <a:pPr marL="342900" indent="-342900" algn="l">
              <a:buChar char="•"/>
            </a:pPr>
            <a:r>
              <a:rPr lang="nb-NO" dirty="0">
                <a:cs typeface="Arial"/>
              </a:rPr>
              <a:t>Deres råd til Osloregionen? </a:t>
            </a:r>
            <a:br>
              <a:rPr lang="nb-NO" dirty="0">
                <a:cs typeface="Arial"/>
              </a:rPr>
            </a:br>
            <a:r>
              <a:rPr lang="nb-NO" dirty="0">
                <a:cs typeface="Arial"/>
              </a:rPr>
              <a:t>- Fokuser på de lavt hengende fruktene: </a:t>
            </a:r>
            <a:r>
              <a:rPr lang="nb-NO" u="sng" dirty="0">
                <a:cs typeface="Arial"/>
              </a:rPr>
              <a:t>få internasjonale studenter og medfølgende ut i jobb så de blir</a:t>
            </a:r>
            <a:r>
              <a:rPr lang="nb-NO" dirty="0">
                <a:cs typeface="Arial"/>
              </a:rPr>
              <a:t>.</a:t>
            </a:r>
            <a:br>
              <a:rPr lang="nb-NO" dirty="0">
                <a:cs typeface="Arial"/>
              </a:rPr>
            </a:br>
            <a:r>
              <a:rPr lang="nb-NO" dirty="0">
                <a:cs typeface="Arial"/>
              </a:rPr>
              <a:t>- </a:t>
            </a:r>
            <a:r>
              <a:rPr lang="nb-NO" u="sng" dirty="0">
                <a:cs typeface="Arial"/>
              </a:rPr>
              <a:t>Få på plass politiske og praktiske løsninger så det ikke er noen hindringer for å bo, jobbe, studere, investere som </a:t>
            </a:r>
            <a:r>
              <a:rPr lang="nb-NO" u="sng" dirty="0" err="1">
                <a:cs typeface="Arial"/>
              </a:rPr>
              <a:t>interasjonal</a:t>
            </a:r>
            <a:r>
              <a:rPr lang="nb-NO" u="sng" dirty="0">
                <a:cs typeface="Arial"/>
              </a:rPr>
              <a:t> i Norge</a:t>
            </a:r>
            <a:r>
              <a:rPr lang="nb-NO" dirty="0">
                <a:cs typeface="Arial"/>
              </a:rPr>
              <a:t>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A9D32D0-871E-8762-4EA9-A0586898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43170EE-673E-2D9D-6DD7-70EAC888864E}"/>
              </a:ext>
            </a:extLst>
          </p:cNvPr>
          <p:cNvSpPr txBox="1"/>
          <p:nvPr/>
        </p:nvSpPr>
        <p:spPr>
          <a:xfrm>
            <a:off x="8433660" y="471407"/>
            <a:ext cx="29963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i="1" dirty="0">
                <a:solidFill>
                  <a:schemeClr val="accent3"/>
                </a:solidFill>
                <a:cs typeface="Arial"/>
              </a:rPr>
              <a:t>Notatene fra turen sendes med referatet til dette møtet</a:t>
            </a:r>
          </a:p>
        </p:txBody>
      </p:sp>
    </p:spTree>
    <p:extLst>
      <p:ext uri="{BB962C8B-B14F-4D97-AF65-F5344CB8AC3E}">
        <p14:creationId xmlns:p14="http://schemas.microsoft.com/office/powerpoint/2010/main" val="339964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2E987-CE2F-9C84-A8EE-3B073BBA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Årets talentkampanje – Software </a:t>
            </a:r>
            <a:r>
              <a:rPr lang="nb-NO" dirty="0" err="1"/>
              <a:t>Engineers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510EBF-40E1-F155-0F16-8B1D778F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D189-A868-7E47-A649-A4A891DF70CF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08" y="3888040"/>
            <a:ext cx="3294515" cy="2192020"/>
          </a:xfrm>
          <a:prstGeom prst="rect">
            <a:avLst/>
          </a:prstGeom>
        </p:spPr>
      </p:pic>
      <p:sp>
        <p:nvSpPr>
          <p:cNvPr id="7" name="Plassholder for innhold 2"/>
          <p:cNvSpPr txBox="1">
            <a:spLocks/>
          </p:cNvSpPr>
          <p:nvPr/>
        </p:nvSpPr>
        <p:spPr>
          <a:xfrm>
            <a:off x="609599" y="1223388"/>
            <a:ext cx="7679719" cy="5107308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b="1" dirty="0"/>
              <a:t>Kampanjemål: </a:t>
            </a:r>
            <a:r>
              <a:rPr lang="nb-NO" sz="1800" dirty="0"/>
              <a:t>Få flest mulig kvalifiserte software </a:t>
            </a:r>
            <a:r>
              <a:rPr lang="nb-NO" sz="1800" dirty="0" err="1"/>
              <a:t>engineers</a:t>
            </a:r>
            <a:r>
              <a:rPr lang="nb-NO" sz="1800" dirty="0"/>
              <a:t> til å registrere seg i Oslo Talent Pool, for å bli ansatt i deltagende bedrifter </a:t>
            </a:r>
            <a:br>
              <a:rPr lang="nb-NO" sz="1800" dirty="0"/>
            </a:br>
            <a:endParaRPr lang="nb-NO" sz="1800" dirty="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b="1" dirty="0"/>
              <a:t>Periode: </a:t>
            </a:r>
            <a:r>
              <a:rPr lang="nb-NO" sz="1800" dirty="0"/>
              <a:t>15. september – 16. oktober</a:t>
            </a:r>
            <a:endParaRPr lang="nb-NO" sz="1800" dirty="0"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1800" dirty="0">
                <a:cs typeface="Arial"/>
              </a:rPr>
              <a:t>12 bedrifter med fra regionen, to rekrutteringsbyrå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dirty="0">
                <a:cs typeface="Arial"/>
              </a:rPr>
              <a:t>Medfinansiering fra bedriftene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nb-NO" b="1" dirty="0">
                <a:ea typeface="+mn-lt"/>
                <a:cs typeface="+mn-lt"/>
              </a:rPr>
              <a:t>Merverdi:</a:t>
            </a:r>
            <a:r>
              <a:rPr lang="nb-NO" dirty="0">
                <a:ea typeface="+mn-lt"/>
                <a:cs typeface="+mn-lt"/>
              </a:rPr>
              <a:t> tilbyr to workshops til bedriftene og rekrutteringsselskapene om stedsmarkedsføring om Oslo, og informasjon som er nyttig å vite for å kunne effektivt rekruttere</a:t>
            </a:r>
            <a:endParaRPr lang="nb-NO" i="0" dirty="0">
              <a:cs typeface="Arial"/>
            </a:endParaRPr>
          </a:p>
          <a:p>
            <a:pPr marL="342900" indent="-342900" algn="l">
              <a:buChar char="•"/>
            </a:pPr>
            <a:endParaRPr lang="nb-NO" sz="1800" dirty="0">
              <a:cs typeface="Arial"/>
            </a:endParaRPr>
          </a:p>
          <a:p>
            <a:pPr marL="342900" indent="-342900" algn="l">
              <a:buChar char="•"/>
            </a:pPr>
            <a:r>
              <a:rPr lang="nb-NO" sz="1800" dirty="0">
                <a:cs typeface="Arial"/>
              </a:rPr>
              <a:t>Status: </a:t>
            </a:r>
            <a:endParaRPr lang="nb-NO" dirty="0">
              <a:cs typeface="Arial"/>
            </a:endParaRPr>
          </a:p>
          <a:p>
            <a:pPr marL="1085850" lvl="1" indent="-342900" algn="l">
              <a:buChar char="•"/>
            </a:pPr>
            <a:r>
              <a:rPr lang="nb-NO" sz="1400" dirty="0">
                <a:cs typeface="Arial"/>
              </a:rPr>
              <a:t>232 registrerte kandidater, 172 er aktuelle, og hvorav rundt 60 har blitt screenet av rekruttere.</a:t>
            </a:r>
            <a:endParaRPr lang="nb-NO" sz="1400" i="0">
              <a:cs typeface="Arial"/>
            </a:endParaRPr>
          </a:p>
          <a:p>
            <a:pPr marL="1085850" lvl="1" indent="-342900" algn="l">
              <a:buFont typeface="Arial"/>
              <a:buChar char="•"/>
            </a:pPr>
            <a:r>
              <a:rPr lang="nb-NO" sz="1400" dirty="0">
                <a:cs typeface="Arial"/>
              </a:rPr>
              <a:t>Er nå i evaluering hos bedriftene, og dette håper vi leder til ansettelser for regionen. </a:t>
            </a:r>
            <a:endParaRPr lang="nb-NO" sz="1400" i="0" dirty="0">
              <a:cs typeface="Arial"/>
            </a:endParaRPr>
          </a:p>
        </p:txBody>
      </p:sp>
      <p:pic>
        <p:nvPicPr>
          <p:cNvPr id="3" name="Bilde 4">
            <a:extLst>
              <a:ext uri="{FF2B5EF4-FFF2-40B4-BE49-F238E27FC236}">
                <a16:creationId xmlns:a16="http://schemas.microsoft.com/office/drawing/2014/main" id="{C8FBC2E7-2416-2748-55A0-8C971F54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8" y="388112"/>
            <a:ext cx="274320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Handlingsprogram 2023 – foreløpig </a:t>
            </a:r>
            <a:r>
              <a:rPr lang="nb-NO" dirty="0"/>
              <a:t>innretting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D189-A868-7E47-A649-A4A891DF70CF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nb-NO">
                <a:cs typeface="Arial"/>
              </a:rPr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16346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Hovedgrep i forslaget til handlingsplan 2023, som i 2022</a:t>
            </a:r>
            <a:endParaRPr lang="nb-NO">
              <a:solidFill>
                <a:schemeClr val="accent2"/>
              </a:solidFill>
              <a:cs typeface="Arial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/>
              <a:t>Prioritering: Fokus på utvalgte saker/temaer</a:t>
            </a:r>
          </a:p>
          <a:p>
            <a:r>
              <a:rPr lang="nb-NO" sz="2400"/>
              <a:t>Prioritere tid til kontakt med/besøk hos medlemmene</a:t>
            </a:r>
          </a:p>
          <a:p>
            <a:r>
              <a:rPr lang="nb-NO" sz="2400"/>
              <a:t>Interessepolitisk arbeid </a:t>
            </a:r>
          </a:p>
          <a:p>
            <a:r>
              <a:rPr lang="nb-NO" sz="2400"/>
              <a:t>Integrere arbeidsområdene </a:t>
            </a:r>
          </a:p>
          <a:p>
            <a:r>
              <a:rPr lang="nb-NO" sz="2400"/>
              <a:t>Samarbeide med andre relevante aktører og organisasjoner der det er interessefellesskap med Osloregionen</a:t>
            </a:r>
          </a:p>
          <a:p>
            <a:endParaRPr lang="nb-NO" sz="2400"/>
          </a:p>
          <a:p>
            <a:endParaRPr lang="nb-NO" sz="2400"/>
          </a:p>
          <a:p>
            <a:pPr marL="0" indent="0">
              <a:buNone/>
            </a:pPr>
            <a:endParaRPr lang="nb-NO" sz="240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D189-A868-7E47-A649-A4A891DF70CF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7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Hovedprioriteringer Areal og transport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Følge opp arbeidet med NTP 2025-2036 og implementeringen av gjeldende NTP </a:t>
            </a:r>
            <a:r>
              <a:rPr lang="nb-NO" i="0" dirty="0"/>
              <a:t>overfor Stortinget, regjeringen og transportetater</a:t>
            </a:r>
            <a:endParaRPr lang="nb-NO" i="0" dirty="0">
              <a:cs typeface="Arial"/>
            </a:endParaRPr>
          </a:p>
          <a:p>
            <a:pPr lvl="1"/>
            <a:r>
              <a:rPr lang="nb-NO" i="0" dirty="0">
                <a:cs typeface="Arial"/>
              </a:rPr>
              <a:t>Følge opp arbeidet med NTP 2025-2036 i tråd med Osloregionens strategi (behandles i styremøte des.2022)</a:t>
            </a:r>
          </a:p>
          <a:p>
            <a:pPr lvl="1"/>
            <a:r>
              <a:rPr lang="nb-NO" i="0" dirty="0">
                <a:cs typeface="Arial"/>
              </a:rPr>
              <a:t>Gjennomføre jernbanekampanje våren 2023</a:t>
            </a:r>
            <a:endParaRPr lang="nb-NO"/>
          </a:p>
          <a:p>
            <a:r>
              <a:rPr lang="nb-NO" dirty="0">
                <a:ea typeface="+mn-lt"/>
                <a:cs typeface="+mn-lt"/>
              </a:rPr>
              <a:t>Gjennomføre prosjektet "Energistasjoner for grønn næringstransport", bl.a. oppfølging av potensielle lokasjoner for infrastruktur og utvikling av veileder for etablering av infrastruktur</a:t>
            </a:r>
            <a:endParaRPr lang="nb-NO" dirty="0">
              <a:cs typeface="Arial"/>
            </a:endParaRPr>
          </a:p>
          <a:p>
            <a:r>
              <a:rPr lang="nb-NO" dirty="0"/>
              <a:t>Følge opp grensekryssende transport-korridorer, med hovedfokus på jernbane </a:t>
            </a:r>
            <a:endParaRPr lang="nb-NO" dirty="0">
              <a:cs typeface="Arial"/>
            </a:endParaRPr>
          </a:p>
          <a:p>
            <a:r>
              <a:rPr lang="nb-NO" dirty="0"/>
              <a:t>Følge opp Osloregionens ATP-strategi og </a:t>
            </a:r>
            <a:r>
              <a:rPr lang="nb-NO" dirty="0" err="1"/>
              <a:t>grunnidè</a:t>
            </a:r>
            <a:r>
              <a:rPr lang="nb-NO" dirty="0"/>
              <a:t> om flerkjernet utvikling med fokus på byområdene. Det skal også vurderes mulighet for europeisk samarbeid på dette tema.</a:t>
            </a:r>
            <a:endParaRPr lang="nb-NO" dirty="0">
              <a:cs typeface="Arial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D189-A868-7E47-A649-A4A891DF70CF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Hovedprioriteringer Klima og miljø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Utarbeide rapporten Klima- og miljøstatus 2023 og dele de gode historiene fra kommunene i Osloregionen</a:t>
            </a:r>
            <a:endParaRPr lang="nb-NO"/>
          </a:p>
          <a:p>
            <a:r>
              <a:rPr lang="nb-NO" dirty="0">
                <a:ea typeface="+mn-lt"/>
                <a:cs typeface="+mn-lt"/>
              </a:rPr>
              <a:t>Gjennomføre fagseminarer/</a:t>
            </a:r>
            <a:r>
              <a:rPr lang="nb-NO" dirty="0" err="1">
                <a:ea typeface="+mn-lt"/>
                <a:cs typeface="+mn-lt"/>
              </a:rPr>
              <a:t>webinarer</a:t>
            </a:r>
            <a:r>
              <a:rPr lang="nb-NO" dirty="0">
                <a:ea typeface="+mn-lt"/>
                <a:cs typeface="+mn-lt"/>
              </a:rPr>
              <a:t> (Osloregionens klima- og miljøskole) med formål å bidra til kompetanseutvikling og erfaringsdeling</a:t>
            </a:r>
            <a:endParaRPr lang="nb-NO" i="0" dirty="0">
              <a:cs typeface="Arial"/>
            </a:endParaRPr>
          </a:p>
          <a:p>
            <a:r>
              <a:rPr lang="nb-NO" dirty="0">
                <a:cs typeface="Arial"/>
              </a:rPr>
              <a:t>Bidra til å opprettholde natur- og artsmangfold </a:t>
            </a:r>
            <a:endParaRPr lang="nb-NO">
              <a:ea typeface="+mn-lt"/>
              <a:cs typeface="+mn-lt"/>
            </a:endParaRPr>
          </a:p>
          <a:p>
            <a:r>
              <a:rPr lang="nb-NO" dirty="0">
                <a:cs typeface="Arial"/>
              </a:rPr>
              <a:t>Gjennomføre prosjektet "Oppdrag Oslofjorden", for å bedre miljøtilstanden i fjord, vann og  vassdrag</a:t>
            </a:r>
            <a:endParaRPr lang="nb-NO" dirty="0">
              <a:ea typeface="+mn-lt"/>
              <a:cs typeface="+mn-lt"/>
            </a:endParaRPr>
          </a:p>
          <a:p>
            <a:r>
              <a:rPr lang="nb-NO" dirty="0">
                <a:cs typeface="Arial"/>
              </a:rPr>
              <a:t>Fremme sirkulærøkonomi ved å følge opp utvalgte tema fra regjeringens (kommende) handlingsplan for sirkulær økonomi, med fokus på kommunenes rolle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D189-A868-7E47-A649-A4A891DF70CF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1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Hovedprioriteringer Konkurransekraft og attraktivitet 2023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0D189-A868-7E47-A649-A4A891DF70CF}" type="slidenum">
              <a:rPr kumimoji="0" lang="nb-NO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9A6233D-E847-6A07-87FD-93F0C957566F}"/>
              </a:ext>
            </a:extLst>
          </p:cNvPr>
          <p:cNvSpPr txBox="1">
            <a:spLocks/>
          </p:cNvSpPr>
          <p:nvPr/>
        </p:nvSpPr>
        <p:spPr>
          <a:xfrm>
            <a:off x="336626" y="2295041"/>
            <a:ext cx="10377868" cy="1080563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128E4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28E41"/>
              </a:buClr>
              <a:buSzTx/>
              <a:buFont typeface="Arial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3CF72C4-56EA-A848-18E2-6E5DF1A0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75" y="1600201"/>
            <a:ext cx="10371411" cy="4180224"/>
          </a:xfrm>
        </p:spPr>
        <p:txBody>
          <a:bodyPr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Fremme kunnskap om Osloregionens sterke næringsmiljøer, regionalt, nasjonalt og internasjonalt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Utarbeide og forankre et næringspolitisk posisjonsnotat for Osloregionen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Bidra til økt tilgang på relevant kompetanse i næringslivet i Osloregionen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Tilrettelegge og støtte opp om forbedringer for å ta imot og beholde internasjonale talenter og deres familier, lokalt, regionalt og nasjonalt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ea typeface="+mn-lt"/>
                <a:cs typeface="+mn-lt"/>
              </a:rPr>
              <a:t>Tilrettelegge for økt samarbeid med privat og offentlige aktører om internasjonal arbeidskraft, stedsmarkedsføring og andre næringspolitiske miljøer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cs typeface="Arial"/>
              </a:rPr>
              <a:t>Være pådriver for å </a:t>
            </a:r>
            <a:r>
              <a:rPr lang="nb-NO" dirty="0">
                <a:ea typeface="+mn-lt"/>
                <a:cs typeface="+mn-lt"/>
              </a:rPr>
              <a:t>legge til rette for grønn næringsutvikling, bl.a. gjennom å bruke offentlige anskaffelser for å stimulere til innovasjon</a:t>
            </a:r>
            <a:endParaRPr lang="nb-NO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7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sloregionen_ Rød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sloregionen_ Blå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sloregionen_ Grønn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sloregionen_ Grønn">
  <a:themeElements>
    <a:clrScheme name="Osloregionen">
      <a:dk1>
        <a:sysClr val="windowText" lastClr="000000"/>
      </a:dk1>
      <a:lt1>
        <a:sysClr val="window" lastClr="FFFFFF"/>
      </a:lt1>
      <a:dk2>
        <a:srgbClr val="053986"/>
      </a:dk2>
      <a:lt2>
        <a:srgbClr val="FAEDE0"/>
      </a:lt2>
      <a:accent1>
        <a:srgbClr val="118CD9"/>
      </a:accent1>
      <a:accent2>
        <a:srgbClr val="128E41"/>
      </a:accent2>
      <a:accent3>
        <a:srgbClr val="E03B24"/>
      </a:accent3>
      <a:accent4>
        <a:srgbClr val="F9ECDE"/>
      </a:accent4>
      <a:accent5>
        <a:srgbClr val="053986"/>
      </a:accent5>
      <a:accent6>
        <a:srgbClr val="16692C"/>
      </a:accent6>
      <a:hlink>
        <a:srgbClr val="881B13"/>
      </a:hlink>
      <a:folHlink>
        <a:srgbClr val="881B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6A1730E1478D44A70D6A91CBBDDDCC" ma:contentTypeVersion="14" ma:contentTypeDescription="Opprett et nytt dokument." ma:contentTypeScope="" ma:versionID="40a2b1af1137c4840bc0286d09b6548d">
  <xsd:schema xmlns:xsd="http://www.w3.org/2001/XMLSchema" xmlns:xs="http://www.w3.org/2001/XMLSchema" xmlns:p="http://schemas.microsoft.com/office/2006/metadata/properties" xmlns:ns2="44b519bd-28a7-41a3-ba88-22e68c7e0c51" xmlns:ns3="c0575d2e-6bd2-490f-8903-86eafe0953ab" targetNamespace="http://schemas.microsoft.com/office/2006/metadata/properties" ma:root="true" ma:fieldsID="4e850adb1d6b5b18a3f3957a02be4454" ns2:_="" ns3:_="">
    <xsd:import namespace="44b519bd-28a7-41a3-ba88-22e68c7e0c51"/>
    <xsd:import namespace="c0575d2e-6bd2-490f-8903-86eafe095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519bd-28a7-41a3-ba88-22e68c7e0c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75d2e-6bd2-490f-8903-86eafe0953a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f774ee7-64f1-496a-8802-2d2b40be50c1}" ma:internalName="TaxCatchAll" ma:showField="CatchAllData" ma:web="c0575d2e-6bd2-490f-8903-86eafe095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b519bd-28a7-41a3-ba88-22e68c7e0c51">
      <Terms xmlns="http://schemas.microsoft.com/office/infopath/2007/PartnerControls"/>
    </lcf76f155ced4ddcb4097134ff3c332f>
    <TaxCatchAll xmlns="c0575d2e-6bd2-490f-8903-86eafe0953ab" xsi:nil="true"/>
  </documentManagement>
</p:properties>
</file>

<file path=customXml/itemProps1.xml><?xml version="1.0" encoding="utf-8"?>
<ds:datastoreItem xmlns:ds="http://schemas.openxmlformats.org/officeDocument/2006/customXml" ds:itemID="{7E5F232A-9BE0-448B-9470-FAAC9E64F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519bd-28a7-41a3-ba88-22e68c7e0c51"/>
    <ds:schemaRef ds:uri="c0575d2e-6bd2-490f-8903-86eafe095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632C80-C883-4BBB-A2DF-E93657DC5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B886D4-B027-4533-ACDF-95158B742732}">
  <ds:schemaRefs>
    <ds:schemaRef ds:uri="44b519bd-28a7-41a3-ba88-22e68c7e0c5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0575d2e-6bd2-490f-8903-86eafe0953a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1461</Words>
  <Application>Microsoft Office PowerPoint</Application>
  <PresentationFormat>Widescreen</PresentationFormat>
  <Paragraphs>156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Osloregionen_ Rød</vt:lpstr>
      <vt:lpstr>Osloregionen_ Blå</vt:lpstr>
      <vt:lpstr>Osloregionen_ Grønn</vt:lpstr>
      <vt:lpstr>1_Osloregionen_ Grønn</vt:lpstr>
      <vt:lpstr>Internasjonal profilering av Osloregionen</vt:lpstr>
      <vt:lpstr>Studietur til København for talentattraksjon</vt:lpstr>
      <vt:lpstr>Lærdommer fra København</vt:lpstr>
      <vt:lpstr>Årets talentkampanje – Software Engineers</vt:lpstr>
      <vt:lpstr>Handlingsprogram 2023 – foreløpig innretting</vt:lpstr>
      <vt:lpstr>Hovedgrep i forslaget til handlingsplan 2023, som i 2022</vt:lpstr>
      <vt:lpstr>Hovedprioriteringer Areal og transport</vt:lpstr>
      <vt:lpstr>Hovedprioriteringer Klima og miljø</vt:lpstr>
      <vt:lpstr>Hovedprioriteringer Konkurransekraft og attraktivitet 2023</vt:lpstr>
      <vt:lpstr>Hovedprioriteringer Fellesskap og samarbeid</vt:lpstr>
      <vt:lpstr>PowerPoint-presentasjon</vt:lpstr>
    </vt:vector>
  </TitlesOfParts>
  <Company>Honningfabrikken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 Brum</dc:creator>
  <cp:lastModifiedBy>Øyvind Såtvedt</cp:lastModifiedBy>
  <cp:revision>347</cp:revision>
  <dcterms:created xsi:type="dcterms:W3CDTF">2017-01-19T09:09:35Z</dcterms:created>
  <dcterms:modified xsi:type="dcterms:W3CDTF">2022-11-08T12:50:45Z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2021-11-30T19:51:48Z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88dc1244-c8fd-455e-9450-4841ccb463c8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0x010100936A1730E1478D44A70D6A91CBBDDDCC</vt:lpwstr>
  </property>
  <property fmtid="{D5CDD505-2E9C-101B-9397-08002B2CF9AE}" pid="10" name="MediaServiceImageTags">
    <vt:lpwstr/>
  </property>
</Properties>
</file>