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  <p:sldMasterId id="2147483694" r:id="rId6"/>
    <p:sldMasterId id="2147483711" r:id="rId7"/>
    <p:sldMasterId id="2147483725" r:id="rId8"/>
  </p:sldMasterIdLst>
  <p:notesMasterIdLst>
    <p:notesMasterId r:id="rId37"/>
  </p:notesMasterIdLst>
  <p:handoutMasterIdLst>
    <p:handoutMasterId r:id="rId38"/>
  </p:handoutMasterIdLst>
  <p:sldIdLst>
    <p:sldId id="256" r:id="rId9"/>
    <p:sldId id="288" r:id="rId10"/>
    <p:sldId id="267" r:id="rId11"/>
    <p:sldId id="257" r:id="rId12"/>
    <p:sldId id="268" r:id="rId13"/>
    <p:sldId id="266" r:id="rId14"/>
    <p:sldId id="289" r:id="rId15"/>
    <p:sldId id="395" r:id="rId16"/>
    <p:sldId id="499" r:id="rId17"/>
    <p:sldId id="500" r:id="rId18"/>
    <p:sldId id="397" r:id="rId19"/>
    <p:sldId id="501" r:id="rId20"/>
    <p:sldId id="502" r:id="rId21"/>
    <p:sldId id="503" r:id="rId22"/>
    <p:sldId id="401" r:id="rId23"/>
    <p:sldId id="398" r:id="rId24"/>
    <p:sldId id="402" r:id="rId25"/>
    <p:sldId id="399" r:id="rId26"/>
    <p:sldId id="403" r:id="rId27"/>
    <p:sldId id="400" r:id="rId28"/>
    <p:sldId id="404" r:id="rId29"/>
    <p:sldId id="405" r:id="rId30"/>
    <p:sldId id="440" r:id="rId31"/>
    <p:sldId id="497" r:id="rId32"/>
    <p:sldId id="498" r:id="rId33"/>
    <p:sldId id="492" r:id="rId34"/>
    <p:sldId id="491" r:id="rId35"/>
    <p:sldId id="26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vedpresentasjon" id="{71ED5A8D-5946-48D8-9D70-E8C765AB1438}">
          <p14:sldIdLst>
            <p14:sldId id="256"/>
            <p14:sldId id="288"/>
            <p14:sldId id="267"/>
            <p14:sldId id="257"/>
            <p14:sldId id="268"/>
            <p14:sldId id="266"/>
            <p14:sldId id="289"/>
            <p14:sldId id="395"/>
            <p14:sldId id="499"/>
            <p14:sldId id="500"/>
            <p14:sldId id="397"/>
            <p14:sldId id="501"/>
            <p14:sldId id="502"/>
            <p14:sldId id="503"/>
            <p14:sldId id="401"/>
            <p14:sldId id="398"/>
            <p14:sldId id="402"/>
            <p14:sldId id="399"/>
            <p14:sldId id="403"/>
            <p14:sldId id="400"/>
            <p14:sldId id="404"/>
            <p14:sldId id="405"/>
            <p14:sldId id="440"/>
            <p14:sldId id="497"/>
            <p14:sldId id="498"/>
            <p14:sldId id="492"/>
            <p14:sldId id="491"/>
            <p14:sldId id="262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5CA70E-958D-8DFF-8554-9EF58A8C7314}" name="Andrea Fyhri Gustavsen" initials="AFG" userId="S::andreafyhri.gustavsen@byr.oslo.kommune.no::5a8f43f4-7949-4a08-b4b0-47e24d008d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AF376-CE8B-EE8E-6931-4B89948BA8B4}" v="657" dt="2023-01-19T13:56:47.429"/>
    <p1510:client id="{3001B8A0-6707-E21D-3585-9688D6149F97}" v="3" dt="2023-01-24T09:04:08.178"/>
    <p1510:client id="{475CAA47-9327-4629-A2F8-60F02D7243FB}" v="8" dt="2023-01-18T19:24:00.409"/>
    <p1510:client id="{7990B40A-6BAE-4CBC-9A2B-DF93795E5F8D}" v="1" dt="2023-02-01T13:33:34.645"/>
    <p1510:client id="{96B43E5C-7F55-41BE-8E40-B8158628115E}" v="62" dt="2023-01-19T07:26:34.465"/>
    <p1510:client id="{9D39BF4A-C8A0-7A53-1783-1DEBE73E286A}" v="16" dt="2023-01-20T11:15:04.215"/>
    <p1510:client id="{C3BDA5FB-7F10-7AB0-835D-10C5F1F817B2}" v="140" dt="2023-01-19T07:21:1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0C7B-3EB3-514F-A019-41BCF9857BB1}" type="datetimeFigureOut">
              <a:rPr lang="en-US" smtClean="0"/>
              <a:t>2/1/2023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7B68F-7B68-1243-B3F3-4DEE81B29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63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A54F-9927-BB4A-847F-2E6413031073}" type="datetimeFigureOut">
              <a:rPr lang="en-US" smtClean="0"/>
              <a:t>2/1/2023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96CF-0B2A-154E-938F-6B38F32E2D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85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96CF-0B2A-154E-938F-6B38F32E2D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3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96CF-0B2A-154E-938F-6B38F32E2DE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81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60488" y="1089889"/>
            <a:ext cx="6631513" cy="4966097"/>
          </a:xfrm>
        </p:spPr>
        <p:txBody>
          <a:bodyPr/>
          <a:lstStyle/>
          <a:p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89888"/>
            <a:ext cx="4559125" cy="4776551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/>
              <a:t>Tekst kan skrives her over flere linjer, men man bør prøve å begrense mengden på tekst i en power-</a:t>
            </a:r>
            <a:r>
              <a:rPr lang="nb-NO" err="1"/>
              <a:t>point</a:t>
            </a:r>
            <a:r>
              <a:rPr lang="nb-NO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41283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0989" y="1089888"/>
            <a:ext cx="9728972" cy="4776551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/>
              <a:t>Tekst kan skrives her over flere linjer, men man bør prøve å begrense mengden på tekst i en power-</a:t>
            </a:r>
            <a:r>
              <a:rPr lang="nb-NO" err="1"/>
              <a:t>point</a:t>
            </a:r>
            <a:r>
              <a:rPr lang="nb-NO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34659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8860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sloregionen_PP_Bakgrunn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63" y="0"/>
            <a:ext cx="4293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18C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318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 i="1"/>
            </a:lvl2pPr>
            <a:lvl3pPr>
              <a:defRPr>
                <a:solidFill>
                  <a:srgbClr val="118CD9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9944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 i="1"/>
            </a:lvl2pPr>
            <a:lvl3pPr>
              <a:defRPr>
                <a:solidFill>
                  <a:srgbClr val="118CD9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18CD9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209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18CD9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8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7409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1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7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41178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loregionen_PP_Bakgrunn_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63" y="0"/>
            <a:ext cx="4293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E03B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9931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sloregionen_PP_Bakgrunn_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63" y="0"/>
            <a:ext cx="4300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28E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974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713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buClr>
                <a:schemeClr val="accent2"/>
              </a:buCl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30998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0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859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2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3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353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9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656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2/1/2023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sloregionen_PP_Bakgrunn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/>
          <a:stretch/>
        </p:blipFill>
        <p:spPr>
          <a:xfrm>
            <a:off x="7891963" y="0"/>
            <a:ext cx="4300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28E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8746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9585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buClr>
                <a:schemeClr val="accent2"/>
              </a:buCl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42885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3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4711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rgbClr val="E03B24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E03B24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9220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1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2/1/2023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4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7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3302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38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440277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5294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88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401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9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869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834708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387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37769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2307386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2569554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18959816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25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657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038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196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39528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98013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17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166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52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01.02.2023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093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591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01.02.2023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64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9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01.02.2023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2228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01.02.2023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63014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01.02.2023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8267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01.02.2023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56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2/1/2023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911057" cy="3734049"/>
          </a:xfrm>
        </p:spPr>
        <p:txBody>
          <a:bodyPr/>
          <a:lstStyle/>
          <a:p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0989" y="4084710"/>
            <a:ext cx="10371411" cy="169571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/>
              <a:t>Tekst kan skrives her over flere linjer, men man bør prøve å begrense mengden på tekst i en power-</a:t>
            </a:r>
            <a:r>
              <a:rPr lang="nb-NO" err="1"/>
              <a:t>point</a:t>
            </a:r>
            <a:r>
              <a:rPr lang="nb-NO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30503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2/1/2023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67" r:id="rId4"/>
    <p:sldLayoutId id="2147483670" r:id="rId5"/>
    <p:sldLayoutId id="2147483671" r:id="rId6"/>
    <p:sldLayoutId id="2147483677" r:id="rId7"/>
    <p:sldLayoutId id="2147483668" r:id="rId8"/>
    <p:sldLayoutId id="2147483708" r:id="rId9"/>
    <p:sldLayoutId id="2147483709" r:id="rId10"/>
    <p:sldLayoutId id="2147483710" r:id="rId11"/>
    <p:sldLayoutId id="2147483673" r:id="rId12"/>
    <p:sldLayoutId id="2147483672" r:id="rId13"/>
    <p:sldLayoutId id="2147483669" r:id="rId14"/>
    <p:sldLayoutId id="2147483676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2/1/2023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2/1/2023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4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2/1/2023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8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01.02.2023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96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no/dokumenter/nou-2022-18/id2950726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groups/OsloregionenPVK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Faggruppe for næringssamarbeid</a:t>
            </a:r>
          </a:p>
        </p:txBody>
      </p: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EA43BF89-5C9F-E70A-2547-F0047B7F7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b-NO">
                <a:cs typeface="Arial"/>
              </a:rPr>
              <a:t>19. Januar 2023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333A23-7554-CA05-14F5-23B337F1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Utarbeide og forankre et næringspolitisk posisjonsnotat for Osloregionen 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5CB2957-E65C-EEB6-DEB5-D2D4D01D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DB79A43-BF40-9A7D-D69C-F2D08846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263" y="1600200"/>
            <a:ext cx="10371137" cy="417988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Januar – 6. februar</a:t>
            </a:r>
            <a:r>
              <a:rPr lang="nb-NO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Faggruppens medlemmer sender inn forslag til temaer, 		           						problemstillinger og evt. underlag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februar – 1. mars		Sekretariatet utarbeider første utkast til notat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mars					Høringsutkast til behandling i faggruppe for næring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Mars – 28. april		Høringsrunde i kommunene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25. mai*				Faggruppe for næring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juni 					Administrativ koordineringsgruppe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juni					Behandling i interessepolitisk utvalg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 juni					Vedtak i styret</a:t>
            </a:r>
          </a:p>
          <a:p>
            <a:pPr marL="0" indent="0" algn="l">
              <a:buNone/>
            </a:pP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C6E2C2F-B55C-8556-8F2B-558224F5C0BC}"/>
              </a:ext>
            </a:extLst>
          </p:cNvPr>
          <p:cNvSpPr txBox="1"/>
          <p:nvPr/>
        </p:nvSpPr>
        <p:spPr>
          <a:xfrm>
            <a:off x="1077576" y="5720041"/>
            <a:ext cx="48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* Dato for møtet blir endret</a:t>
            </a:r>
          </a:p>
        </p:txBody>
      </p:sp>
    </p:spTree>
    <p:extLst>
      <p:ext uri="{BB962C8B-B14F-4D97-AF65-F5344CB8AC3E}">
        <p14:creationId xmlns:p14="http://schemas.microsoft.com/office/powerpoint/2010/main" val="457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2567D1-EEC7-B267-D7D9-A5A5D82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Bidra til økt tilgang på relevant kompetanse i næringslivet i Osloregionen i samarbeid med næringslivet 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C3B2AE-F62F-9BE4-510E-95002353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3FE721B-2B2F-CDCE-8309-E90E8871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/>
              <a:t>3.1 Tilgang på internasjonal kompetanse</a:t>
            </a:r>
          </a:p>
          <a:p>
            <a:pPr algn="l"/>
            <a:r>
              <a:rPr lang="nb-NO"/>
              <a:t>3.2 Ambassadørprogram</a:t>
            </a:r>
          </a:p>
          <a:p>
            <a:pPr algn="l"/>
            <a:r>
              <a:rPr lang="nb-NO"/>
              <a:t>3.3 European Talent </a:t>
            </a:r>
            <a:r>
              <a:rPr lang="nb-NO" err="1"/>
              <a:t>Mobility</a:t>
            </a:r>
            <a:r>
              <a:rPr lang="nb-NO"/>
              <a:t> Forum</a:t>
            </a:r>
          </a:p>
          <a:p>
            <a:pPr algn="l"/>
            <a:r>
              <a:rPr lang="nb-NO"/>
              <a:t>3.4 Samarbeid med partnere</a:t>
            </a:r>
          </a:p>
          <a:p>
            <a:pPr algn="l"/>
            <a:r>
              <a:rPr lang="nb-NO"/>
              <a:t>3.5 Arrangement på </a:t>
            </a:r>
            <a:r>
              <a:rPr lang="nb-NO" err="1"/>
              <a:t>Arendalsuka</a:t>
            </a:r>
            <a:endParaRPr lang="nb-NO"/>
          </a:p>
          <a:p>
            <a:pPr algn="l"/>
            <a:r>
              <a:rPr lang="nb-NO"/>
              <a:t>3.6 Kursing av bedrifter, klynger og rekrutteringsbyrå </a:t>
            </a:r>
          </a:p>
          <a:p>
            <a:pPr algn="l"/>
            <a:r>
              <a:rPr lang="nb-NO"/>
              <a:t>3.7 </a:t>
            </a:r>
            <a:r>
              <a:rPr lang="nb-NO" err="1"/>
              <a:t>Profilerings-og</a:t>
            </a:r>
            <a:r>
              <a:rPr lang="nb-NO"/>
              <a:t> </a:t>
            </a:r>
            <a:r>
              <a:rPr lang="nb-NO" err="1"/>
              <a:t>onboarding</a:t>
            </a:r>
            <a:r>
              <a:rPr lang="nb-NO"/>
              <a:t> fokus på </a:t>
            </a:r>
            <a:r>
              <a:rPr lang="nb-NO" err="1"/>
              <a:t>spouses</a:t>
            </a:r>
            <a:r>
              <a:rPr lang="nb-NO"/>
              <a:t> (ektefeller) og studenter</a:t>
            </a:r>
          </a:p>
          <a:p>
            <a:pPr algn="l"/>
            <a:r>
              <a:rPr lang="nb-NO"/>
              <a:t>3.8 Kompetansehevning i kommunene</a:t>
            </a:r>
          </a:p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8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CD719A-1B5F-326B-3545-12BEDCE2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Utarbeide, forankre og gjennomføre en strategi for arbeidet med å tiltrekke og tilrettelegge for internasjonale talenter i Osloregionen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1F14DE-5711-B822-D82D-91FF8D9DF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/>
              <a:t>4.1 Starte opp nettverksgruppe for internasjonale talent med medlemskommunene</a:t>
            </a:r>
          </a:p>
          <a:p>
            <a:pPr algn="l"/>
            <a:r>
              <a:rPr lang="nb-NO"/>
              <a:t>4.2 Forprosjekt med Oslo kommune om bedre tilrettelegging for internasjonale innbyggere</a:t>
            </a:r>
          </a:p>
          <a:p>
            <a:pPr algn="l"/>
            <a:r>
              <a:rPr lang="nb-NO"/>
              <a:t>4.3 Gjennomføre internasjonal spørreundersøkelse av internasjonale i </a:t>
            </a:r>
            <a:r>
              <a:rPr lang="nb-NO" err="1"/>
              <a:t>Osloregionene</a:t>
            </a:r>
            <a:endParaRPr lang="nb-NO"/>
          </a:p>
          <a:p>
            <a:pPr algn="l"/>
            <a:r>
              <a:rPr lang="nb-NO"/>
              <a:t>4.4 Politisk påvirkning</a:t>
            </a:r>
          </a:p>
          <a:p>
            <a:pPr algn="l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8E9FD7-4FD8-C1E1-4ACB-66C1034C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7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4FF1C-FB73-CAF0-A580-CD146FBA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Videreutvikle samarbeidet i «Team Oslo» med å fremme </a:t>
            </a:r>
            <a:r>
              <a:rPr lang="nb-NO" err="1"/>
              <a:t>Osloregionens</a:t>
            </a:r>
            <a:r>
              <a:rPr lang="nb-NO"/>
              <a:t> internasjonale posisjon og attraktivitet for besøkende, talent og investeringer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4D6222-446E-A467-A2DE-07E35E8BF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/>
              <a:t>5.1 Følge opp arbeidet med Team Oslo</a:t>
            </a:r>
          </a:p>
          <a:p>
            <a:pPr algn="l"/>
            <a:r>
              <a:rPr lang="nb-NO"/>
              <a:t>5.2 International </a:t>
            </a:r>
            <a:r>
              <a:rPr lang="nb-NO" err="1"/>
              <a:t>Advisory</a:t>
            </a:r>
            <a:r>
              <a:rPr lang="nb-NO"/>
              <a:t> Board</a:t>
            </a:r>
          </a:p>
          <a:p>
            <a:pPr algn="l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0C6B6D-C01F-3A01-4030-BF8C5CB7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B9BCD0-25B2-151C-D6DA-14AEE58B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Være pådriver for å legge til rette for grønn næringsutvikling, bl.a. gjennom å bruke offentlige anskaffelser for å stimulere til innovasjon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E27495-8E73-3671-F18C-4095AAFF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6.1 Arrangere omvendt dialogkonferanse om Oslofjorden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461AB8-2849-CEC7-282A-57AB1BDA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9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8DAC95-27B1-2864-F993-9F55AB8DF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Plan for 2023 - temaer som ønskes tatt opp på møtene i faggruppa i løpet av året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FC4F08-2F3C-8AED-76B9-E5A1044B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0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1DB0939-C007-A343-DC61-F0C0B76B3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488" y="6160520"/>
            <a:ext cx="11421318" cy="587352"/>
          </a:xfrm>
          <a:prstGeom prst="rect">
            <a:avLst/>
          </a:prstGeom>
          <a:solidFill>
            <a:srgbClr val="FAEDE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6F7B71-7019-7BC3-B8DF-4055B772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Hvilke temaer skal vi ha fokus på i 2023?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679370-6B58-D385-0DE8-1ECE4446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93" y="1089104"/>
            <a:ext cx="10972800" cy="5007272"/>
          </a:xfrm>
        </p:spPr>
        <p:txBody>
          <a:bodyPr vert="horz" lIns="0" tIns="45720" rIns="0" bIns="45720" rtlCol="0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Søndre Viken – tilgang til elektrisitet, industri</a:t>
            </a:r>
            <a:endParaRPr lang="nb-NO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Indre</a:t>
            </a:r>
            <a:r>
              <a:rPr lang="nb-NO" sz="1700" i="0">
                <a:cs typeface="Arial"/>
              </a:rPr>
              <a:t> Østfold - utbygging av strømnettet</a:t>
            </a:r>
            <a:endParaRPr lang="nb-NO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Lillestrøm: helseteknologi og legemiddelproduksjon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1700" i="0">
                <a:cs typeface="Arial"/>
              </a:rPr>
              <a:t>Batteriutvikling i regionen (etter de kommer litt videre i samarbeidet)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Horten: Jernbaneutvikling (hvordan de legger opp ruter </a:t>
            </a:r>
            <a:r>
              <a:rPr lang="nb-NO" sz="1700" err="1">
                <a:cs typeface="Arial"/>
              </a:rPr>
              <a:t>osv</a:t>
            </a:r>
            <a:r>
              <a:rPr lang="nb-NO" sz="1700">
                <a:cs typeface="Arial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Drammensregionen: jernbane, togbytter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1700" i="0">
                <a:cs typeface="Arial"/>
              </a:rPr>
              <a:t>Økt eksport utenom olje/gass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1700" i="0">
                <a:cs typeface="Arial"/>
              </a:rPr>
              <a:t>Sirkulære næringskjeder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1700" i="0">
                <a:cs typeface="Arial"/>
              </a:rPr>
              <a:t>Oppfølging av ordførererklæringen/Oslofjorden - samarbeid om nitrogenrensing</a:t>
            </a:r>
            <a:endParaRPr lang="nb-NO" sz="170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Mosseregionen: koblet på NTP prosess i faggruppene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1700" i="0" err="1">
                <a:cs typeface="Arial"/>
              </a:rPr>
              <a:t>Berekraftig</a:t>
            </a:r>
            <a:r>
              <a:rPr lang="nb-NO" sz="1700" i="0">
                <a:cs typeface="Arial"/>
              </a:rPr>
              <a:t> logistikk (godslogistikk)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Kongsvinger: eksport, gods på bane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Asker: Sosialentreprenørskap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Gjøvikregionen: </a:t>
            </a:r>
            <a:r>
              <a:rPr lang="nb-NO" sz="1700" err="1">
                <a:cs typeface="Arial"/>
              </a:rPr>
              <a:t>helsetech</a:t>
            </a:r>
            <a:r>
              <a:rPr lang="nb-NO" sz="1700">
                <a:cs typeface="Arial"/>
              </a:rPr>
              <a:t>, informasjonsteknologi og kompetanse (tilgang til arbeidskraft), + Raufoss/Nammo investeringen med staten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Unni: </a:t>
            </a:r>
            <a:r>
              <a:rPr lang="nb-NO" sz="1700" err="1">
                <a:cs typeface="Arial"/>
              </a:rPr>
              <a:t>Helsetech</a:t>
            </a:r>
            <a:r>
              <a:rPr lang="nb-NO" sz="1700">
                <a:cs typeface="Arial"/>
              </a:rPr>
              <a:t>, Fornebu=</a:t>
            </a:r>
            <a:r>
              <a:rPr lang="nb-NO" sz="1700" err="1">
                <a:cs typeface="Arial"/>
              </a:rPr>
              <a:t>utslippsfrittområde</a:t>
            </a:r>
            <a:r>
              <a:rPr lang="nb-NO" sz="1700">
                <a:cs typeface="Arial"/>
              </a:rPr>
              <a:t> (intr. I bærekraftige løsninger, sirkulære, materiell, energi ++)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Ove: </a:t>
            </a:r>
            <a:r>
              <a:rPr lang="nb-NO" sz="1700" err="1">
                <a:cs typeface="Arial"/>
              </a:rPr>
              <a:t>Helsetech</a:t>
            </a:r>
            <a:r>
              <a:rPr lang="nb-NO" sz="1700">
                <a:cs typeface="Arial"/>
              </a:rPr>
              <a:t> + helsetjenester, rekruttering/inkludering/kompetanse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700">
                <a:cs typeface="Arial"/>
              </a:rPr>
              <a:t>Kongsberg: Leverandørindustri, størst i Norge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9F937B-98DF-3DFD-C7D0-613919ED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1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FB2EE8-8591-255D-7E05-E6A0074AD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Status næringspolitisk seminar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D9A34D-9697-E9F8-6161-E2F74931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8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4710A4-0757-68B4-1C79-BF12652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har skjedd siden sist?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4E5BE3-21CA-46FA-5F97-DA0B763E6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Programgruppe nedsatt: Eli Bryhni, Ingar Vaskinn, Dag </a:t>
            </a:r>
            <a:r>
              <a:rPr lang="nb-NO" err="1"/>
              <a:t>Aanesen</a:t>
            </a:r>
            <a:r>
              <a:rPr lang="nb-NO"/>
              <a:t>, Nina Mosseby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Første møte i programgruppen gjennomført 4. januar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/>
              <a:t>Tema: Veikartet for grønt industriløft – hvordan kan Osloregionen bidra? Veikartet er blitt ytterligere aktualisert av energikrisen, underskudd på kompetanse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/>
              <a:t>Forsøke å få Vestre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/>
              <a:t>Representanter fra bedrifter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/>
              <a:t>Ordførere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/>
              <a:t>Politikere i næringskomiteen – andre landsdeler enn vår egen?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/>
              <a:t>Se i sammenheng med andre interessepolitiske aktiviteter på næringsområdet: arrangement under </a:t>
            </a:r>
            <a:r>
              <a:rPr lang="nb-NO" err="1"/>
              <a:t>Arendalsuka</a:t>
            </a:r>
            <a:r>
              <a:rPr lang="nb-NO"/>
              <a:t>, eget </a:t>
            </a:r>
            <a:r>
              <a:rPr lang="nb-NO" err="1"/>
              <a:t>webinar</a:t>
            </a:r>
            <a:r>
              <a:rPr lang="nb-NO"/>
              <a:t> om energi, arbeid med byråkratiske hindre for talent, kronikk(er), oppslag i sosiale medier, næringspolitisk posisjonsnotat, </a:t>
            </a:r>
            <a:r>
              <a:rPr lang="nb-NO" err="1"/>
              <a:t>faktanotat</a:t>
            </a:r>
            <a:r>
              <a:rPr lang="nb-NO"/>
              <a:t> om </a:t>
            </a:r>
            <a:r>
              <a:rPr lang="nb-NO" err="1"/>
              <a:t>nærungslivet</a:t>
            </a:r>
            <a:r>
              <a:rPr lang="nb-NO"/>
              <a:t> i Osloregionen, samordne og lage felles oversikt over næringsarrangementer i Osloregionen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Nytt møte i uke 5</a:t>
            </a:r>
            <a:endParaRPr lang="nb-NO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DAF3AA-F901-0A5A-7A64-D072958A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9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3508CC-4015-46EF-38EA-B840FC327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«Runden»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EE4243-4496-AB48-0649-89D65921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9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47780-E160-519A-97B9-B04AC5E13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Internasjonal profilering og talentattraksjon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DA83105-6639-9BB9-0CA4-51CB84444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Mari Strømsvåg</a:t>
            </a: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23C017-0534-15CC-07E1-A69D3277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9AF958-7CE0-8C93-EBB0-B7BB7078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Innspill: hva er de tre viktigste tingene til det næringspolitiske notatet for din kommune/region?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33848E-0691-7A3E-371A-458B77AB6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 anchorCtr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…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1206A89-7201-E4F7-DF29-73472002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7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9E62A0-922E-2B5F-D96F-982F48465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Korte orienteringer fra sekretariatet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DCFC3B-DF5C-8299-9E2F-85CE6317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8F2B5D-304C-4A0F-1A9A-DC377D3F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Nytt siden sist, og ting på gang: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FC71B6-9F47-C75A-A8B5-C7D1BE55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Nye medarbeidere: Andrea og Thelma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Nye lokaler i 2. etasje på MESH, Tordenskiolds gate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Forbereder møte med Internasjonalt </a:t>
            </a:r>
            <a:r>
              <a:rPr lang="nb-NO" err="1"/>
              <a:t>Advisory</a:t>
            </a:r>
            <a:r>
              <a:rPr lang="nb-NO"/>
              <a:t> Board 16. og 17. februar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Team Oslo samling 3. mars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30-31 august – Felles faggruppesamling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0C32D3-FFC0-59E5-C3C9-602F0D82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2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b-NO"/>
            </a:br>
            <a:r>
              <a:rPr lang="nb-NO"/>
              <a:t>OSLOREGIONENS OPPFØLGING NTP 2025-2036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0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CFD5992-4198-495E-9A9E-5586858C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NTP-arbeidet 2025-2036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CF1B2E5A-4DFD-4327-BCF1-DBDD3CA6D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06581"/>
              </p:ext>
            </p:extLst>
          </p:nvPr>
        </p:nvGraphicFramePr>
        <p:xfrm>
          <a:off x="609599" y="1704975"/>
          <a:ext cx="9420225" cy="40745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420225">
                  <a:extLst>
                    <a:ext uri="{9D8B030D-6E8A-4147-A177-3AD203B41FA5}">
                      <a16:colId xmlns:a16="http://schemas.microsoft.com/office/drawing/2014/main" val="473407194"/>
                    </a:ext>
                  </a:extLst>
                </a:gridCol>
              </a:tblGrid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NTP 2025-2036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528811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1.0. Strategi for NTP-arbeidet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8665040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1.1. Administrativ NTP-gruppe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2736140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1.2. Kommunikasjonsplan NTP-arbeid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9690992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1.3. Vurdere utredningsoppdrag, frist 22. jan.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4932939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1.4. </a:t>
                      </a:r>
                      <a:r>
                        <a:rPr lang="nb-NO" sz="1600" u="none" strike="noStrike" err="1">
                          <a:effectLst/>
                        </a:rPr>
                        <a:t>Innspillsmøter</a:t>
                      </a:r>
                      <a:r>
                        <a:rPr lang="nb-NO" sz="1600" u="none" strike="noStrike">
                          <a:effectLst/>
                        </a:rPr>
                        <a:t> for </a:t>
                      </a:r>
                      <a:r>
                        <a:rPr lang="nb-NO" sz="1600" u="none" strike="noStrike" err="1">
                          <a:effectLst/>
                        </a:rPr>
                        <a:t>interesseorg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814236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1.5. NTP-konferanse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44539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1.6. Høringsinnspill våren 2023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655086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1.7. </a:t>
                      </a:r>
                      <a:r>
                        <a:rPr lang="nb-NO" sz="1600" u="none" strike="noStrike" err="1">
                          <a:effectLst/>
                        </a:rPr>
                        <a:t>Webinarer</a:t>
                      </a:r>
                      <a:r>
                        <a:rPr lang="nb-NO" sz="1600" u="none" strike="noStrike">
                          <a:effectLst/>
                        </a:rPr>
                        <a:t>/seminarer om NTP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144047"/>
                  </a:ext>
                </a:extLst>
              </a:tr>
              <a:tr h="40745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1.8. </a:t>
                      </a:r>
                      <a:r>
                        <a:rPr lang="nb-NO" sz="1600" u="none" strike="noStrike" err="1">
                          <a:effectLst/>
                        </a:rPr>
                        <a:t>Interessepol.arbeid</a:t>
                      </a:r>
                      <a:r>
                        <a:rPr lang="nb-NO" sz="1600" u="none" strike="noStrike">
                          <a:effectLst/>
                        </a:rPr>
                        <a:t> opp mot Stortinget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330853"/>
                  </a:ext>
                </a:extLst>
              </a:tr>
            </a:tbl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B0BA64-D176-4EC9-9595-302A27FA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C9E980-2FDE-5A80-B034-E53FE449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Administrativ NTP-gruppe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643956-8FF8-7B74-BA19-5ABB26FD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Det skal oppnevnes 2 representanter fra hver faggruppe til en administrativ NTP-gruppe.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NTP-gruppens mandat er å bistå sekretariatet i NTP-arbeidet, og foreslå innspill og aktiviteter fra Osloregionen før behandling i </a:t>
            </a:r>
            <a:r>
              <a:rPr lang="nb-NO" err="1"/>
              <a:t>Osloregionens</a:t>
            </a:r>
            <a:r>
              <a:rPr lang="nb-NO"/>
              <a:t> politiske organer.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NTP-gruppen oppnevnes for perioden januar 2023 – mai 2024.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Det anslås 6-8 møter i perioden, hvorav 2-3 møter gjennomføres frem til juni 2023.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92F568-A990-DB40-678F-631933AA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4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A8B6FA-3FB8-B788-A4A9-764E8D7BE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Eventuelt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EF5138-C0AF-2B01-D73F-305D2959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7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1CB67E0-6928-6BFE-CD18-3216035B34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nb-NO"/>
              <a:t>Møtekalender Osloregionen 2023</a:t>
            </a:r>
          </a:p>
        </p:txBody>
      </p:sp>
      <p:pic>
        <p:nvPicPr>
          <p:cNvPr id="6" name="Bilde 5" descr="Matrise med oversikt over alle planlagte offesielle møter i Osloregionen.">
            <a:extLst>
              <a:ext uri="{FF2B5EF4-FFF2-40B4-BE49-F238E27FC236}">
                <a16:creationId xmlns:a16="http://schemas.microsoft.com/office/drawing/2014/main" id="{AD922753-943B-442A-A768-FCFE5278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66775"/>
            <a:ext cx="10610850" cy="5124450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DEAA1C-6A9B-7906-A580-9206E5152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nb-NO" err="1"/>
              <a:t>Avsluttningsside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5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DBD168-DCC2-0D8A-F113-26206593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Kampanjer 2022-2023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7C6AF2-EA0E-F26C-36FF-99F65DE4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44" y="1600201"/>
            <a:ext cx="10638300" cy="4180224"/>
          </a:xfr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nb-NO">
                <a:cs typeface="Arial"/>
              </a:rPr>
              <a:t>Talentkampanje høsten 2022</a:t>
            </a:r>
          </a:p>
          <a:p>
            <a:pPr lvl="1"/>
            <a:r>
              <a:rPr lang="nb-NO" i="0">
                <a:cs typeface="Arial"/>
              </a:rPr>
              <a:t>Hadde med 12 bedrifter fra Osloregionen og to rekrutteringsbyråer</a:t>
            </a:r>
          </a:p>
          <a:p>
            <a:pPr lvl="1"/>
            <a:r>
              <a:rPr lang="nb-NO" i="0">
                <a:cs typeface="Arial"/>
              </a:rPr>
              <a:t>3,3 millioner visninger, 50 000 besøkende på nettsiden og 270 registrerte seg for å matches</a:t>
            </a:r>
          </a:p>
          <a:p>
            <a:pPr lvl="1"/>
            <a:r>
              <a:rPr lang="nb-NO" i="0">
                <a:cs typeface="Arial"/>
              </a:rPr>
              <a:t>Mest interesse fra utenfor EU</a:t>
            </a:r>
          </a:p>
          <a:p>
            <a:pPr lvl="1"/>
            <a:r>
              <a:rPr lang="nb-NO" i="0">
                <a:cs typeface="Arial"/>
              </a:rPr>
              <a:t>Anslår rundt 4+ ansettelser! </a:t>
            </a:r>
          </a:p>
          <a:p>
            <a:pPr lvl="1"/>
            <a:r>
              <a:rPr lang="nb-NO" i="0">
                <a:cs typeface="Arial"/>
              </a:rPr>
              <a:t>Endelig rapport kommer litt senere</a:t>
            </a:r>
            <a:endParaRPr lang="nb-NO">
              <a:cs typeface="Arial"/>
            </a:endParaRPr>
          </a:p>
          <a:p>
            <a:pPr lvl="1"/>
            <a:endParaRPr lang="nb-NO">
              <a:cs typeface="Arial"/>
            </a:endParaRPr>
          </a:p>
          <a:p>
            <a:r>
              <a:rPr lang="nb-NO">
                <a:cs typeface="Arial"/>
              </a:rPr>
              <a:t>Internasjonal markedsføring for Norwegian </a:t>
            </a:r>
            <a:r>
              <a:rPr lang="nb-NO" err="1">
                <a:cs typeface="Arial"/>
              </a:rPr>
              <a:t>Fashion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Hub</a:t>
            </a:r>
            <a:endParaRPr lang="nb-NO">
              <a:cs typeface="Arial"/>
            </a:endParaRPr>
          </a:p>
          <a:p>
            <a:pPr lvl="1"/>
            <a:r>
              <a:rPr lang="nb-NO" i="0">
                <a:cs typeface="Arial"/>
              </a:rPr>
              <a:t>Markedsføring starter ila januar 2023</a:t>
            </a:r>
          </a:p>
          <a:p>
            <a:pPr lvl="1"/>
            <a:r>
              <a:rPr lang="nb-NO" i="0">
                <a:cs typeface="Arial"/>
              </a:rPr>
              <a:t>Mål: få oppmerksomhet og leads til investeringsmuligheter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B011C1-5EF7-432F-3004-074F691F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6" name="Bilde 6" descr="Skjermbilde fra Invest In Norwegian Fashion nettisde, bilde med tekst og bilder">
            <a:extLst>
              <a:ext uri="{FF2B5EF4-FFF2-40B4-BE49-F238E27FC236}">
                <a16:creationId xmlns:a16="http://schemas.microsoft.com/office/drawing/2014/main" id="{4B0D77BF-1B12-53A3-5D89-3F3D3FB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08" y="3504340"/>
            <a:ext cx="3339090" cy="290085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A4A7B1F-242E-BBA0-1580-B1189575F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360" y="6160520"/>
            <a:ext cx="11558087" cy="587352"/>
          </a:xfrm>
          <a:prstGeom prst="rect">
            <a:avLst/>
          </a:prstGeom>
          <a:solidFill>
            <a:srgbClr val="FAEDE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2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CD155E5-798B-65CA-BDE5-8E5ED015A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975" y="6160520"/>
            <a:ext cx="11291062" cy="587352"/>
          </a:xfrm>
          <a:prstGeom prst="rect">
            <a:avLst/>
          </a:prstGeom>
          <a:solidFill>
            <a:srgbClr val="FAEDE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Talentattraksjon – </a:t>
            </a:r>
            <a:r>
              <a:rPr lang="nb-NO">
                <a:cs typeface="Arial"/>
              </a:rPr>
              <a:t>det er mye som skjer!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638"/>
            <a:ext cx="10372317" cy="532670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Studieturen til København i september var nyttig!</a:t>
            </a:r>
          </a:p>
          <a:p>
            <a:endParaRPr lang="nb-NO"/>
          </a:p>
          <a:p>
            <a:r>
              <a:rPr lang="nb-NO" dirty="0"/>
              <a:t>Oslo kommune har invitert på workshop med UDI, SUA i Oslo, Universitetet i Oslo, Oslo Business Region og oss </a:t>
            </a:r>
            <a:endParaRPr lang="nb-NO" dirty="0">
              <a:cs typeface="Arial"/>
            </a:endParaRPr>
          </a:p>
          <a:p>
            <a:pPr lvl="1"/>
            <a:r>
              <a:rPr lang="nb-NO" dirty="0">
                <a:latin typeface="Calibri"/>
                <a:ea typeface="Calibri" panose="020F0502020204030204" pitchFamily="34" charset="0"/>
                <a:cs typeface="Times New Roman"/>
              </a:rPr>
              <a:t>Formål: legge til rette for smidig arbeidsinnvandring både for arbeidsgivere, arbeidstakere og oss virksomhetene</a:t>
            </a:r>
          </a:p>
          <a:p>
            <a:pPr lvl="1"/>
            <a:endParaRPr lang="nb-NO">
              <a:latin typeface="Calibri"/>
              <a:cs typeface="Times New Roman"/>
            </a:endParaRPr>
          </a:p>
          <a:p>
            <a:r>
              <a:rPr lang="nb-NO" dirty="0"/>
              <a:t>En NOU ble lansert før jul om arbeidsinnvandrere til Norge, og Øyvind skal delta på </a:t>
            </a:r>
            <a:r>
              <a:rPr lang="nb-NO" dirty="0" err="1"/>
              <a:t>podcast</a:t>
            </a:r>
            <a:endParaRPr lang="nb-NO" dirty="0"/>
          </a:p>
          <a:p>
            <a:pPr lvl="1"/>
            <a:r>
              <a:rPr lang="nb-NO" dirty="0">
                <a:hlinkClick r:id="rId2"/>
              </a:rPr>
              <a:t>NOU 2022-18 Mellom mobilitet og migrasjon — Arbeidsinnvandreres integrering i norsk arbeids- og samfunnsliv</a:t>
            </a:r>
            <a:r>
              <a:rPr lang="nb-NO" dirty="0"/>
              <a:t> (link til dokument)</a:t>
            </a:r>
            <a:endParaRPr lang="nb-NO" dirty="0">
              <a:cs typeface="Arial"/>
            </a:endParaRPr>
          </a:p>
          <a:p>
            <a:pPr lvl="1"/>
            <a:endParaRPr lang="nb-NO"/>
          </a:p>
          <a:p>
            <a:r>
              <a:rPr lang="nb-NO" dirty="0"/>
              <a:t>Fått midler av Oslo kommune (internasjonalt kontor) til et for-prosjekt for et mulig interreg-prosjekt</a:t>
            </a:r>
            <a:endParaRPr lang="nb-NO" dirty="0">
              <a:cs typeface="Arial"/>
            </a:endParaRPr>
          </a:p>
          <a:p>
            <a:pPr lvl="1"/>
            <a:r>
              <a:rPr lang="nb-NO" dirty="0"/>
              <a:t>Har også kontakt med NORCE som vil ha et anvendt forskningsprosjekt om kommunale velkomsttjenester (bygger på NOU). Vi ser på å bli med i denne studien. </a:t>
            </a:r>
            <a:endParaRPr lang="nb-NO" dirty="0">
              <a:cs typeface="Arial"/>
            </a:endParaRPr>
          </a:p>
          <a:p>
            <a:pPr lvl="1"/>
            <a:endParaRPr lang="nb-NO"/>
          </a:p>
          <a:p>
            <a:r>
              <a:rPr lang="nb-NO" dirty="0" err="1"/>
              <a:t>Arendalsuka</a:t>
            </a:r>
            <a:r>
              <a:rPr lang="nb-NO" dirty="0"/>
              <a:t> arrangement om internasjonalt talent</a:t>
            </a:r>
            <a:endParaRPr lang="nb-NO" dirty="0">
              <a:cs typeface="Arial"/>
            </a:endParaRPr>
          </a:p>
          <a:p>
            <a:pPr lvl="1"/>
            <a:r>
              <a:rPr lang="nb-NO" dirty="0"/>
              <a:t>To arrangementer, et med fokus på mottak og beholdelse av internasjonale og det andre vil være om nasjonal "motivasjon" for å ønske internasjonale talenter velkommen. </a:t>
            </a:r>
            <a:endParaRPr lang="nb-NO" dirty="0">
              <a:cs typeface="Arial"/>
            </a:endParaRPr>
          </a:p>
          <a:p>
            <a:pPr lvl="1"/>
            <a:endParaRPr lang="nb-NO" dirty="0">
              <a:cs typeface="Arial"/>
            </a:endParaRPr>
          </a:p>
          <a:p>
            <a:r>
              <a:rPr lang="nb-NO" i="1" dirty="0">
                <a:cs typeface="Arial"/>
              </a:rPr>
              <a:t>BEST konferansen</a:t>
            </a:r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4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0A5214-F5DB-036E-5682-5D1A1497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Nettverksgruppe for internasjonal rekruttering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0D35E-DF60-6782-129A-885192DE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59" y="1600201"/>
            <a:ext cx="9571241" cy="4180224"/>
          </a:xfrm>
        </p:spPr>
        <p:txBody>
          <a:bodyPr anchor="t">
            <a:normAutofit/>
          </a:bodyPr>
          <a:lstStyle/>
          <a:p>
            <a:r>
              <a:rPr lang="nb-NO" sz="1800"/>
              <a:t>For hvem: </a:t>
            </a:r>
          </a:p>
          <a:p>
            <a:pPr lvl="1"/>
            <a:r>
              <a:rPr lang="nb-NO" sz="1400"/>
              <a:t>Alle som jobber med eller ønsker å lære mer om tilrettelegging for internasjonale talenter i kommunen (eller i tilknyttet næringsforeninger) kan delta </a:t>
            </a:r>
            <a:endParaRPr lang="nb-NO" sz="1400">
              <a:cs typeface="Arial"/>
            </a:endParaRPr>
          </a:p>
          <a:p>
            <a:pPr lvl="2"/>
            <a:r>
              <a:rPr lang="nb-NO" sz="1200"/>
              <a:t>Det må ikke være dere i faggruppen fra kommunen, gjerne noen som jobber direkte med dette</a:t>
            </a:r>
          </a:p>
          <a:p>
            <a:pPr>
              <a:lnSpc>
                <a:spcPct val="115000"/>
              </a:lnSpc>
            </a:pPr>
            <a:r>
              <a:rPr lang="nb-NO" sz="1800"/>
              <a:t>Formål: </a:t>
            </a:r>
          </a:p>
          <a:p>
            <a:pPr lvl="1">
              <a:lnSpc>
                <a:spcPct val="115000"/>
              </a:lnSpc>
            </a:pPr>
            <a:r>
              <a:rPr lang="nb-NO"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samle ansatte i Osloregionens kommuner som er interessert i eller jobber med tilrettelegging for internasjonale borgere (inkludert studenter, arbeidstagere, medfølgende familie og andre). </a:t>
            </a:r>
            <a:endParaRPr lang="nb-NO" sz="14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</a:pPr>
            <a:r>
              <a:rPr lang="nb-NO"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dette nettverket vil vi dele erfaringer, ta opp felles problemstillinger, og gi innspill til Osloregionens arbeid på talentattraksjon, beholdelse av talent. </a:t>
            </a:r>
            <a:endParaRPr lang="nb-NO" sz="12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</a:pPr>
            <a:r>
              <a:rPr lang="nb-NO"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Gruppen vil også være referansegruppe til utviklingen av Osloregionens strategi for arbeidet med å tiltrekke og tilrettelegge for internasjonale talenter. </a:t>
            </a:r>
          </a:p>
          <a:p>
            <a:pPr>
              <a:lnSpc>
                <a:spcPct val="115000"/>
              </a:lnSpc>
            </a:pPr>
            <a:r>
              <a:rPr lang="nb-NO" sz="1800">
                <a:latin typeface="Arial"/>
                <a:ea typeface="Arial" panose="020B0604020202020204" pitchFamily="34" charset="0"/>
                <a:cs typeface="Arial"/>
              </a:rPr>
              <a:t>Første steg: </a:t>
            </a:r>
          </a:p>
          <a:p>
            <a:pPr lvl="1">
              <a:lnSpc>
                <a:spcPct val="114999"/>
              </a:lnSpc>
            </a:pPr>
            <a:r>
              <a:rPr lang="nb-NO" sz="1400">
                <a:latin typeface="Arial"/>
                <a:ea typeface="Arial" panose="020B0604020202020204" pitchFamily="34" charset="0"/>
                <a:cs typeface="Arial"/>
              </a:rPr>
              <a:t>Meld interesse innen 17. februar, første møte blir tirsdag 7. mars kl. 14.00.  </a:t>
            </a:r>
            <a:br>
              <a:rPr lang="nb-NO" sz="140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>
                <a:latin typeface="Arial"/>
                <a:ea typeface="Arial" panose="020B0604020202020204" pitchFamily="34" charset="0"/>
                <a:cs typeface="Arial"/>
              </a:rPr>
              <a:t>Spre ordet ut i deres regionråd, mer informasjon kommer i epost med referat.</a:t>
            </a:r>
            <a:endParaRPr lang="nb-NO" sz="1400" i="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33B3C0-4918-EA48-7580-59E46782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CC18E8D-D3D7-C648-D9B7-DDD2932B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488" y="6160520"/>
            <a:ext cx="11421318" cy="587352"/>
          </a:xfrm>
          <a:prstGeom prst="rect">
            <a:avLst/>
          </a:prstGeom>
          <a:solidFill>
            <a:srgbClr val="FAEDE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6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2EE4CAD-6525-BA07-BF7B-22703A9C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750455"/>
            <a:ext cx="9306239" cy="1143000"/>
          </a:xfrm>
        </p:spPr>
        <p:txBody>
          <a:bodyPr/>
          <a:lstStyle/>
          <a:p>
            <a:r>
              <a:rPr lang="nb-NO">
                <a:cs typeface="Arial"/>
              </a:rPr>
              <a:t>Bli med i Facebook gruppe - </a:t>
            </a:r>
            <a:br>
              <a:rPr lang="nb-NO">
                <a:ea typeface="+mj-lt"/>
                <a:cs typeface="+mj-lt"/>
              </a:rPr>
            </a:br>
            <a:r>
              <a:rPr lang="nb-NO">
                <a:ea typeface="+mj-lt"/>
                <a:cs typeface="+mj-lt"/>
                <a:hlinkClick r:id="rId2"/>
              </a:rPr>
              <a:t>Næringssamarbeidet i Osloregionen</a:t>
            </a:r>
            <a:endParaRPr lang="nb-NO"/>
          </a:p>
        </p:txBody>
      </p:sp>
      <p:pic>
        <p:nvPicPr>
          <p:cNvPr id="5" name="Bilde 5" descr="QR kode som kan scannes for å bli med i Facebookgruppe">
            <a:extLst>
              <a:ext uri="{FF2B5EF4-FFF2-40B4-BE49-F238E27FC236}">
                <a16:creationId xmlns:a16="http://schemas.microsoft.com/office/drawing/2014/main" id="{648004A8-F23E-6762-1926-1D2A02FBB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708" y="2482182"/>
            <a:ext cx="2266184" cy="2266184"/>
          </a:xfr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5A2782D-EC58-4090-6964-561A8898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247F5EA-A9CE-EE49-D11F-6A34A8532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" y="6160520"/>
            <a:ext cx="11142518" cy="587352"/>
          </a:xfrm>
          <a:prstGeom prst="rect">
            <a:avLst/>
          </a:prstGeom>
          <a:solidFill>
            <a:srgbClr val="FAEDE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0547FC-4BF2-06AD-DC3D-9C52DF1E0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Handlingsprogram for 2023</a:t>
            </a:r>
            <a:br>
              <a:rPr lang="nb-NO"/>
            </a:br>
            <a:r>
              <a:rPr lang="nb-NO"/>
              <a:t>- </a:t>
            </a:r>
            <a:r>
              <a:rPr lang="nb-NO" sz="2800"/>
              <a:t>Konkurransekraft og attraktivitet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2D4E240-6AB3-1319-ED0A-BFE5F4E07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4414C0-FAD8-B307-500D-7660B47F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3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6D91DA-288D-015E-3C59-F351595C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Hovedprioriteringer handlingsplanen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0050FA-E11A-C04A-4A87-EDC4CAE2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 fontAlgn="base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Fremme kunnskap om </a:t>
            </a:r>
            <a:r>
              <a:rPr lang="nb-NO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Osloregionens</a:t>
            </a: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sterke næringsmiljøer, regionalt, nasjonalt og internasjonalt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Utarbeide og forankre et næringspolitisk posisjonsnotat for Osloregionen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Bidra til økt tilgang på relevant kompetanse i næringslivet i Osloregionen i samarbeid med næringslivet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Utarbeide, forankre og gjennomføre en strategi for arbeidet med å tiltrekke og tilrettelegge for internasjonale talenter i Osloregionen. 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Videreutvikle samarbeidet i «Team Oslo» med å fremme </a:t>
            </a:r>
            <a:r>
              <a:rPr lang="nb-NO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Osloregionens</a:t>
            </a: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internasjonale posisjon og attraktivitet for besøkende, talent og investeringer. 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Være pådriver for å legge til rette for grønn næringsutvikling, bl.a. gjennom å bruke offentlige anskaffelser for å stimulere til innovasjon </a:t>
            </a: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6E3090-171E-41EA-6B4B-964BCB30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7FA188-0274-05D8-D6E3-99759529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Fremme kunnskap om </a:t>
            </a:r>
            <a:r>
              <a:rPr lang="nb-NO" err="1"/>
              <a:t>Osloregionens</a:t>
            </a:r>
            <a:r>
              <a:rPr lang="nb-NO"/>
              <a:t> sterke næringsmiljøer, regionalt, nasjonalt og internasjonalt 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309CAC-E7F2-982D-AFC7-A96C7384D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1.1 Utarbeide </a:t>
            </a:r>
            <a:r>
              <a:rPr lang="nb-NO" err="1"/>
              <a:t>faktanotat</a:t>
            </a:r>
            <a:r>
              <a:rPr lang="nb-NO"/>
              <a:t> om Osloregionens næringsliv</a:t>
            </a:r>
          </a:p>
          <a:p>
            <a:pPr marL="0" indent="0">
              <a:buNone/>
            </a:pPr>
            <a:r>
              <a:rPr lang="nb-NO"/>
              <a:t>1.2 Gjennomføre næringspolitisk </a:t>
            </a:r>
            <a:r>
              <a:rPr lang="nb-NO" err="1"/>
              <a:t>webinar</a:t>
            </a:r>
            <a:r>
              <a:rPr lang="nb-NO"/>
              <a:t> </a:t>
            </a:r>
          </a:p>
          <a:p>
            <a:pPr marL="0" indent="0">
              <a:buNone/>
            </a:pPr>
            <a:r>
              <a:rPr lang="nb-NO"/>
              <a:t>1.3 Samordne med næringspolitiske arrangementer – (skjema sendes ut i neste uke)</a:t>
            </a:r>
            <a:endParaRPr lang="nb-NO">
              <a:cs typeface="Arial"/>
            </a:endParaRPr>
          </a:p>
          <a:p>
            <a:pPr marL="0" indent="0">
              <a:buNone/>
            </a:pPr>
            <a:r>
              <a:rPr lang="nb-NO"/>
              <a:t>1.4 Andre aktiviteter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860637-81C1-9A5D-718E-701B4BD7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6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sloregionen_ Rød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sloregionen_ Blå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sloregionen_ Grønn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sloregionen_ Grønn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6A1730E1478D44A70D6A91CBBDDDCC" ma:contentTypeVersion="14" ma:contentTypeDescription="Opprett et nytt dokument." ma:contentTypeScope="" ma:versionID="40a2b1af1137c4840bc0286d09b6548d">
  <xsd:schema xmlns:xsd="http://www.w3.org/2001/XMLSchema" xmlns:xs="http://www.w3.org/2001/XMLSchema" xmlns:p="http://schemas.microsoft.com/office/2006/metadata/properties" xmlns:ns2="44b519bd-28a7-41a3-ba88-22e68c7e0c51" xmlns:ns3="c0575d2e-6bd2-490f-8903-86eafe0953ab" targetNamespace="http://schemas.microsoft.com/office/2006/metadata/properties" ma:root="true" ma:fieldsID="4e850adb1d6b5b18a3f3957a02be4454" ns2:_="" ns3:_="">
    <xsd:import namespace="44b519bd-28a7-41a3-ba88-22e68c7e0c51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519bd-28a7-41a3-ba88-22e68c7e0c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b519bd-28a7-41a3-ba88-22e68c7e0c51">
      <Terms xmlns="http://schemas.microsoft.com/office/infopath/2007/PartnerControls"/>
    </lcf76f155ced4ddcb4097134ff3c332f>
    <TaxCatchAll xmlns="c0575d2e-6bd2-490f-8903-86eafe0953ab" xsi:nil="true"/>
  </documentManagement>
</p:properties>
</file>

<file path=customXml/itemProps1.xml><?xml version="1.0" encoding="utf-8"?>
<ds:datastoreItem xmlns:ds="http://schemas.openxmlformats.org/officeDocument/2006/customXml" ds:itemID="{9F632C80-C883-4BBB-A2DF-E93657DC58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F232A-9BE0-448B-9470-FAAC9E64FD7E}">
  <ds:schemaRefs>
    <ds:schemaRef ds:uri="44b519bd-28a7-41a3-ba88-22e68c7e0c51"/>
    <ds:schemaRef ds:uri="c0575d2e-6bd2-490f-8903-86eafe0953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B886D4-B027-4533-ACDF-95158B742732}">
  <ds:schemaRefs>
    <ds:schemaRef ds:uri="44b519bd-28a7-41a3-ba88-22e68c7e0c5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575d2e-6bd2-490f-8903-86eafe0953a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Widescreen</PresentationFormat>
  <Paragraphs>173</Paragraphs>
  <Slides>28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28</vt:i4>
      </vt:variant>
    </vt:vector>
  </HeadingPairs>
  <TitlesOfParts>
    <vt:vector size="37" baseType="lpstr">
      <vt:lpstr>Arial</vt:lpstr>
      <vt:lpstr>Calibri</vt:lpstr>
      <vt:lpstr>Oslo Sans Office</vt:lpstr>
      <vt:lpstr>Wingdings</vt:lpstr>
      <vt:lpstr>Osloregionen_ Rød</vt:lpstr>
      <vt:lpstr>Osloregionen_ Blå</vt:lpstr>
      <vt:lpstr>Osloregionen_ Grønn</vt:lpstr>
      <vt:lpstr>1_Osloregionen_ Grønn</vt:lpstr>
      <vt:lpstr>Oslo 2019 / positiv</vt:lpstr>
      <vt:lpstr>Faggruppe for næringssamarbeid</vt:lpstr>
      <vt:lpstr>Internasjonal profilering og talentattraksjon</vt:lpstr>
      <vt:lpstr>Kampanjer 2022-2023</vt:lpstr>
      <vt:lpstr>Talentattraksjon – det er mye som skjer!</vt:lpstr>
      <vt:lpstr>Nettverksgruppe for internasjonal rekruttering</vt:lpstr>
      <vt:lpstr>Bli med i Facebook gruppe -  Næringssamarbeidet i Osloregionen</vt:lpstr>
      <vt:lpstr>Handlingsprogram for 2023 - Konkurransekraft og attraktivitet</vt:lpstr>
      <vt:lpstr>Hovedprioriteringer handlingsplanen</vt:lpstr>
      <vt:lpstr>Fremme kunnskap om Osloregionens sterke næringsmiljøer, regionalt, nasjonalt og internasjonalt  </vt:lpstr>
      <vt:lpstr>Utarbeide og forankre et næringspolitisk posisjonsnotat for Osloregionen </vt:lpstr>
      <vt:lpstr>Bidra til økt tilgang på relevant kompetanse i næringslivet i Osloregionen i samarbeid med næringslivet </vt:lpstr>
      <vt:lpstr>Utarbeide, forankre og gjennomføre en strategi for arbeidet med å tiltrekke og tilrettelegge for internasjonale talenter i Osloregionen </vt:lpstr>
      <vt:lpstr>Videreutvikle samarbeidet i «Team Oslo» med å fremme Osloregionens internasjonale posisjon og attraktivitet for besøkende, talent og investeringer</vt:lpstr>
      <vt:lpstr>Være pådriver for å legge til rette for grønn næringsutvikling, bl.a. gjennom å bruke offentlige anskaffelser for å stimulere til innovasjon </vt:lpstr>
      <vt:lpstr>Plan for 2023 - temaer som ønskes tatt opp på møtene i faggruppa i løpet av året</vt:lpstr>
      <vt:lpstr>Hvilke temaer skal vi ha fokus på i 2023?</vt:lpstr>
      <vt:lpstr>Status næringspolitisk seminar</vt:lpstr>
      <vt:lpstr>Hva har skjedd siden sist?</vt:lpstr>
      <vt:lpstr>«Runden»</vt:lpstr>
      <vt:lpstr>Innspill: hva er de tre viktigste tingene til det næringspolitiske notatet for din kommune/region?</vt:lpstr>
      <vt:lpstr>Korte orienteringer fra sekretariatet</vt:lpstr>
      <vt:lpstr>Nytt siden sist, og ting på gang:</vt:lpstr>
      <vt:lpstr> OSLOREGIONENS OPPFØLGING NTP 2025-2036</vt:lpstr>
      <vt:lpstr>NTP-arbeidet 2025-2036</vt:lpstr>
      <vt:lpstr>Administrativ NTP-gruppe</vt:lpstr>
      <vt:lpstr>Eventuelt</vt:lpstr>
      <vt:lpstr>Møtekalender Osloregionen 2023</vt:lpstr>
      <vt:lpstr>Avsluttningsside</vt:lpstr>
    </vt:vector>
  </TitlesOfParts>
  <Company>Honningfabrikken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 Brum</dc:creator>
  <cp:lastModifiedBy>Andrea Fyhri Gustavsen</cp:lastModifiedBy>
  <cp:revision>10</cp:revision>
  <dcterms:created xsi:type="dcterms:W3CDTF">2017-01-19T09:09:35Z</dcterms:created>
  <dcterms:modified xsi:type="dcterms:W3CDTF">2023-02-01T13:33:34Z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2021-11-30T19:51:48Z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88dc1244-c8fd-455e-9450-4841ccb463c8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0x010100936A1730E1478D44A70D6A91CBBDDDCC</vt:lpwstr>
  </property>
  <property fmtid="{D5CDD505-2E9C-101B-9397-08002B2CF9AE}" pid="10" name="MediaServiceImageTags">
    <vt:lpwstr/>
  </property>
</Properties>
</file>