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48" d="100"/>
          <a:sy n="48" d="100"/>
        </p:scale>
        <p:origin x="52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D887-095A-490E-BC4D-3E041C477FBE}" type="datetimeFigureOut">
              <a:rPr lang="nb-NO" smtClean="0"/>
              <a:t>29.11.2021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8D78-691E-45D2-8085-55F8667D45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3129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D887-095A-490E-BC4D-3E041C477FBE}" type="datetimeFigureOut">
              <a:rPr lang="nb-NO" smtClean="0"/>
              <a:t>29.11.2021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8D78-691E-45D2-8085-55F8667D45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132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D887-095A-490E-BC4D-3E041C477FBE}" type="datetimeFigureOut">
              <a:rPr lang="nb-NO" smtClean="0"/>
              <a:t>29.11.2021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8D78-691E-45D2-8085-55F8667D45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2434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itel midtstil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268971"/>
            <a:ext cx="10972799" cy="2025939"/>
          </a:xfrm>
        </p:spPr>
        <p:txBody>
          <a:bodyPr lIns="0" rIns="0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br>
              <a:rPr lang="nb-NO" dirty="0" smtClean="0"/>
            </a:br>
            <a:r>
              <a:rPr lang="nb-NO" dirty="0" smtClean="0"/>
              <a:t>over 2 linjer</a:t>
            </a:r>
            <a:endParaRPr lang="nb-NO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2844800" cy="281709"/>
          </a:xfrm>
        </p:spPr>
        <p:txBody>
          <a:bodyPr lIns="0" rIns="0"/>
          <a:lstStyle>
            <a:lvl1pPr algn="l">
              <a:defRPr b="1">
                <a:solidFill>
                  <a:srgbClr val="FFFFFF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10067637" y="401823"/>
            <a:ext cx="1514761" cy="8037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rgbClr val="FFFFFF"/>
                </a:solidFill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</a:rPr>
              <a:t>Dato</a:t>
            </a:r>
            <a:r>
              <a:rPr lang="en-US" sz="900" dirty="0" smtClean="0">
                <a:solidFill>
                  <a:srgbClr val="FFFFFF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rgbClr val="FFFFFF"/>
                </a:solidFill>
              </a:rPr>
              <a:pPr/>
              <a:t>11/29/2021</a:t>
            </a:fld>
            <a:endParaRPr lang="nb-NO" sz="900" dirty="0">
              <a:solidFill>
                <a:srgbClr val="FFFFFF"/>
              </a:solidFill>
            </a:endParaRPr>
          </a:p>
        </p:txBody>
      </p:sp>
      <p:pic>
        <p:nvPicPr>
          <p:cNvPr id="8" name="Picture 7" descr="Osloregion_Symbol_Hvit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1823"/>
            <a:ext cx="1071600" cy="803700"/>
          </a:xfrm>
          <a:prstGeom prst="rect">
            <a:avLst/>
          </a:prstGeom>
        </p:spPr>
      </p:pic>
      <p:pic>
        <p:nvPicPr>
          <p:cNvPr id="10" name="Picture 9" descr="Osloregion_Navnetrekk_Hvit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4806373"/>
            <a:ext cx="10972800" cy="885920"/>
          </a:xfrm>
        </p:spPr>
        <p:txBody>
          <a:bodyPr lIns="0" rIns="0"/>
          <a:lstStyle>
            <a:lvl1pPr marL="0" indent="0" algn="ctr">
              <a:lnSpc>
                <a:spcPct val="80000"/>
              </a:lnSpc>
              <a:buNone/>
              <a:defRPr b="1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 kan skrives her</a:t>
            </a:r>
            <a:endParaRPr lang="nb-NO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196994" y="4707081"/>
            <a:ext cx="1802117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02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D887-095A-490E-BC4D-3E041C477FBE}" type="datetimeFigureOut">
              <a:rPr lang="nb-NO" smtClean="0"/>
              <a:t>29.11.2021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8D78-691E-45D2-8085-55F8667D45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570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D887-095A-490E-BC4D-3E041C477FBE}" type="datetimeFigureOut">
              <a:rPr lang="nb-NO" smtClean="0"/>
              <a:t>29.11.2021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8D78-691E-45D2-8085-55F8667D45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76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D887-095A-490E-BC4D-3E041C477FBE}" type="datetimeFigureOut">
              <a:rPr lang="nb-NO" smtClean="0"/>
              <a:t>29.11.2021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8D78-691E-45D2-8085-55F8667D45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975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D887-095A-490E-BC4D-3E041C477FBE}" type="datetimeFigureOut">
              <a:rPr lang="nb-NO" smtClean="0"/>
              <a:t>29.11.2021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8D78-691E-45D2-8085-55F8667D45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6473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D887-095A-490E-BC4D-3E041C477FBE}" type="datetimeFigureOut">
              <a:rPr lang="nb-NO" smtClean="0"/>
              <a:t>29.11.2021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8D78-691E-45D2-8085-55F8667D45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487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D887-095A-490E-BC4D-3E041C477FBE}" type="datetimeFigureOut">
              <a:rPr lang="nb-NO" smtClean="0"/>
              <a:t>29.11.2021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8D78-691E-45D2-8085-55F8667D45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972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D887-095A-490E-BC4D-3E041C477FBE}" type="datetimeFigureOut">
              <a:rPr lang="nb-NO" smtClean="0"/>
              <a:t>29.11.2021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8D78-691E-45D2-8085-55F8667D45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5435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D887-095A-490E-BC4D-3E041C477FBE}" type="datetimeFigureOut">
              <a:rPr lang="nb-NO" smtClean="0"/>
              <a:t>29.11.2021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8D78-691E-45D2-8085-55F8667D45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25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3D887-095A-490E-BC4D-3E041C477FBE}" type="datetimeFigureOut">
              <a:rPr lang="nb-NO" smtClean="0"/>
              <a:t>29.11.2021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88D78-691E-45D2-8085-55F8667D45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381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Møte i faggruppe for næringssamarbeid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1</a:t>
            </a:fld>
            <a:endParaRPr lang="nb-NO" dirty="0"/>
          </a:p>
        </p:txBody>
      </p:sp>
      <p:sp>
        <p:nvSpPr>
          <p:cNvPr id="6" name="Undertit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25. november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8951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Gruppearbeid 2.9 - Kompetanse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9525000" cy="4486275"/>
          </a:xfrm>
        </p:spPr>
        <p:txBody>
          <a:bodyPr/>
          <a:lstStyle/>
          <a:p>
            <a:pPr lvl="0"/>
            <a:r>
              <a:rPr lang="nb-NO" dirty="0"/>
              <a:t>Hvilke kompetansebehov </a:t>
            </a:r>
            <a:r>
              <a:rPr lang="nb-NO" dirty="0" smtClean="0"/>
              <a:t>ønsker jeg at Osloregionen skal løfte i fellesskap? (velg 1-5 områder)</a:t>
            </a:r>
          </a:p>
          <a:p>
            <a:pPr lvl="0"/>
            <a:endParaRPr lang="nb-NO" dirty="0"/>
          </a:p>
          <a:p>
            <a:pPr lvl="0"/>
            <a:r>
              <a:rPr lang="nb-NO" dirty="0"/>
              <a:t>Hva er det </a:t>
            </a:r>
            <a:r>
              <a:rPr lang="nb-NO" dirty="0" smtClean="0"/>
              <a:t> jeg eller min </a:t>
            </a:r>
            <a:r>
              <a:rPr lang="nb-NO" dirty="0"/>
              <a:t>region </a:t>
            </a:r>
            <a:r>
              <a:rPr lang="nb-NO" dirty="0" smtClean="0"/>
              <a:t>kan bidra med?</a:t>
            </a:r>
          </a:p>
          <a:p>
            <a:pPr marL="0" lvl="0" indent="0">
              <a:buNone/>
            </a:pPr>
            <a:endParaRPr lang="nb-NO" dirty="0" smtClean="0"/>
          </a:p>
          <a:p>
            <a:pPr marL="0" lvl="0" indent="0">
              <a:buNone/>
            </a:pPr>
            <a:r>
              <a:rPr lang="nb-NO" dirty="0" smtClean="0"/>
              <a:t>Margrethe.gjessing@Osloregionen.no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7055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Kompetansebehov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nb-NO" dirty="0" smtClean="0"/>
              <a:t>Digitalisering </a:t>
            </a:r>
            <a:r>
              <a:rPr lang="nb-NO" dirty="0"/>
              <a:t>og Industri 4.0</a:t>
            </a:r>
          </a:p>
          <a:p>
            <a:pPr lvl="0"/>
            <a:r>
              <a:rPr lang="nb-NO" dirty="0"/>
              <a:t>IKT kompetanse som kan programmere </a:t>
            </a:r>
          </a:p>
          <a:p>
            <a:pPr lvl="0"/>
            <a:r>
              <a:rPr lang="nb-NO" dirty="0"/>
              <a:t>Digital </a:t>
            </a:r>
            <a:r>
              <a:rPr lang="nb-NO" dirty="0" smtClean="0"/>
              <a:t>sikkerhet</a:t>
            </a:r>
          </a:p>
          <a:p>
            <a:pPr lvl="0"/>
            <a:r>
              <a:rPr lang="nb-NO" dirty="0"/>
              <a:t>Ny trender det grønne skiftet med digitalisering og pandemi – hvordan leves de «nye» livene vår – bo-flytte-jobbe-fritid</a:t>
            </a:r>
          </a:p>
          <a:p>
            <a:pPr lvl="0"/>
            <a:r>
              <a:rPr lang="nb-NO" dirty="0"/>
              <a:t>Bærekraft i praksis - hva må vi gjøre og hva kan vi?</a:t>
            </a:r>
          </a:p>
          <a:p>
            <a:pPr lvl="0"/>
            <a:r>
              <a:rPr lang="nb-NO" dirty="0"/>
              <a:t>Behov for økt kompetanse og teknologioverføring fra </a:t>
            </a:r>
            <a:r>
              <a:rPr lang="nb-NO" i="1" dirty="0"/>
              <a:t>ikke grønne</a:t>
            </a:r>
            <a:r>
              <a:rPr lang="nb-NO" dirty="0"/>
              <a:t> til </a:t>
            </a:r>
            <a:r>
              <a:rPr lang="nb-NO" i="1" dirty="0"/>
              <a:t>grønne</a:t>
            </a:r>
            <a:r>
              <a:rPr lang="nb-NO" dirty="0"/>
              <a:t> næringer</a:t>
            </a:r>
          </a:p>
          <a:p>
            <a:pPr lvl="0"/>
            <a:r>
              <a:rPr lang="nb-NO" dirty="0"/>
              <a:t>Kompetanse på klima og miljøkrav de neste 9 årene</a:t>
            </a:r>
          </a:p>
          <a:p>
            <a:pPr lvl="0"/>
            <a:r>
              <a:rPr lang="nb-NO" dirty="0"/>
              <a:t>Kompetanse innen kjemi- og material</a:t>
            </a:r>
          </a:p>
          <a:p>
            <a:pPr lvl="0"/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9318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Kompetansebehov forts.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Søkerkompetanse </a:t>
            </a:r>
            <a:r>
              <a:rPr lang="nb-NO" dirty="0"/>
              <a:t>på offentlige midler – EU</a:t>
            </a:r>
          </a:p>
          <a:p>
            <a:pPr lvl="0"/>
            <a:r>
              <a:rPr lang="nb-NO" dirty="0"/>
              <a:t>Forretningsutvikling og modeller for det</a:t>
            </a:r>
          </a:p>
          <a:p>
            <a:pPr lvl="0"/>
            <a:r>
              <a:rPr lang="nb-NO" dirty="0"/>
              <a:t>Samarbeid og deling for felles vekst – hvordan/ledelse</a:t>
            </a:r>
          </a:p>
          <a:p>
            <a:pPr lvl="0"/>
            <a:r>
              <a:rPr lang="nb-NO" dirty="0"/>
              <a:t>Ledelse under endring</a:t>
            </a:r>
          </a:p>
          <a:p>
            <a:pPr lvl="0"/>
            <a:r>
              <a:rPr lang="nb-NO" dirty="0"/>
              <a:t>Hvordan lykkes med </a:t>
            </a:r>
            <a:r>
              <a:rPr lang="nb-NO" dirty="0" smtClean="0"/>
              <a:t>markedsføring</a:t>
            </a:r>
            <a:endParaRPr lang="nb-NO" dirty="0"/>
          </a:p>
          <a:p>
            <a:r>
              <a:rPr lang="nb-NO" dirty="0" err="1"/>
              <a:t>Onboarding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8885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Bidra til kompetanseutvikling innenfor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b="1" dirty="0"/>
              <a:t>Kongsbergregionen:</a:t>
            </a:r>
            <a:endParaRPr lang="nb-NO" dirty="0"/>
          </a:p>
          <a:p>
            <a:pPr lvl="0"/>
            <a:r>
              <a:rPr lang="nb-NO" dirty="0"/>
              <a:t>Digitalisering og Industri 4.0</a:t>
            </a:r>
          </a:p>
          <a:p>
            <a:pPr lvl="0"/>
            <a:r>
              <a:rPr lang="nb-NO" dirty="0"/>
              <a:t>Industrialisering og Internasjonal skalering av teknologier</a:t>
            </a:r>
          </a:p>
          <a:p>
            <a:pPr lvl="0"/>
            <a:r>
              <a:rPr lang="nb-NO" dirty="0"/>
              <a:t>Norges beste industriutviklingsselskap, og i samarbeid sette sammen komplekse systemer til nytte for konkrete behov</a:t>
            </a:r>
          </a:p>
          <a:p>
            <a:pPr lvl="0"/>
            <a:r>
              <a:rPr lang="nb-NO" dirty="0"/>
              <a:t>Teknologi som en del av løsningen til nullutslippssamfunn og det grønne skiftet</a:t>
            </a:r>
          </a:p>
          <a:p>
            <a:pPr lvl="0"/>
            <a:r>
              <a:rPr lang="nb-NO" dirty="0"/>
              <a:t>Arbeidsplass </a:t>
            </a:r>
            <a:r>
              <a:rPr lang="nb-NO" dirty="0" err="1"/>
              <a:t>skaping</a:t>
            </a:r>
            <a:r>
              <a:rPr lang="nb-NO" dirty="0"/>
              <a:t> i Norge med eksportinntekter – industriarbeidsplasser i Norge, og understøtte andre norske industrisatsinger for eksempel innen verdikjede batterier, hydrogen eller nullutslipps transport</a:t>
            </a:r>
          </a:p>
          <a:p>
            <a:pPr lvl="0"/>
            <a:r>
              <a:rPr lang="nb-NO" dirty="0"/>
              <a:t>K-regionen er av de største reiselivs regionene i Norge som skal bli bærekraftig – Norefjell som en motor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02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Bidra til kompetanseutvikling innenfor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Asker:</a:t>
            </a:r>
            <a:endParaRPr lang="nb-NO" dirty="0"/>
          </a:p>
          <a:p>
            <a:pPr lvl="0"/>
            <a:r>
              <a:rPr lang="nb-NO" dirty="0"/>
              <a:t>Kompetanse innen digitalisering </a:t>
            </a:r>
            <a:r>
              <a:rPr lang="nb-NO" dirty="0" err="1"/>
              <a:t>Visloit</a:t>
            </a:r>
            <a:r>
              <a:rPr lang="nb-NO" dirty="0"/>
              <a:t> med 650 ansatte</a:t>
            </a:r>
          </a:p>
          <a:p>
            <a:pPr marL="0" indent="0">
              <a:buNone/>
            </a:pPr>
            <a:r>
              <a:rPr lang="nb-NO" b="1" dirty="0"/>
              <a:t>Halden:</a:t>
            </a:r>
            <a:endParaRPr lang="nb-NO" dirty="0"/>
          </a:p>
          <a:p>
            <a:pPr lvl="0"/>
            <a:r>
              <a:rPr lang="nb-NO" dirty="0"/>
              <a:t>Smart </a:t>
            </a:r>
            <a:r>
              <a:rPr lang="nb-NO" dirty="0" err="1"/>
              <a:t>Innovation</a:t>
            </a:r>
            <a:r>
              <a:rPr lang="nb-NO" dirty="0"/>
              <a:t> Norway – digital kompetanse og søkerkompetanse</a:t>
            </a:r>
          </a:p>
          <a:p>
            <a:pPr marL="0" indent="0">
              <a:buNone/>
            </a:pPr>
            <a:r>
              <a:rPr lang="nb-NO" b="1" dirty="0"/>
              <a:t>Hamar </a:t>
            </a:r>
            <a:endParaRPr lang="nb-NO" dirty="0"/>
          </a:p>
          <a:p>
            <a:pPr lvl="0"/>
            <a:r>
              <a:rPr lang="nb-NO" dirty="0"/>
              <a:t>Spillteknologi</a:t>
            </a:r>
          </a:p>
          <a:p>
            <a:pPr lvl="0"/>
            <a:r>
              <a:rPr lang="nb-NO" dirty="0"/>
              <a:t>VR innen læring og trening</a:t>
            </a:r>
          </a:p>
          <a:p>
            <a:pPr lvl="0"/>
            <a:r>
              <a:rPr lang="nb-NO" dirty="0"/>
              <a:t>Innovasjonsmetoder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0480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262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Møte i faggruppe for næringssamarbeid</vt:lpstr>
      <vt:lpstr>Gruppearbeid 2.9 - Kompetanse</vt:lpstr>
      <vt:lpstr>Kompetansebehov</vt:lpstr>
      <vt:lpstr>Kompetansebehov forts.</vt:lpstr>
      <vt:lpstr>Bidra til kompetanseutvikling innenfor</vt:lpstr>
      <vt:lpstr>Bidra til kompetanseutvikling innenfor</vt:lpstr>
    </vt:vector>
  </TitlesOfParts>
  <Company>Oslo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Gruppearbeid - Informasjonsutveksling og diskusjon</dc:title>
  <dc:creator>Margrethe Gjessing</dc:creator>
  <cp:lastModifiedBy>Margrethe Gjessing</cp:lastModifiedBy>
  <cp:revision>11</cp:revision>
  <dcterms:created xsi:type="dcterms:W3CDTF">2021-09-02T06:36:59Z</dcterms:created>
  <dcterms:modified xsi:type="dcterms:W3CDTF">2021-11-29T14:33:01Z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a2396b7-5846-48ff-8468-5f49f8ad722a_Enabled">
    <vt:lpwstr>true</vt:lpwstr>
  </property>
  <property fmtid="{D5CDD505-2E9C-101B-9397-08002B2CF9AE}" pid="3" name="MSIP_Label_7a2396b7-5846-48ff-8468-5f49f8ad722a_SetDate">
    <vt:lpwstr>2021-11-25T09:48:34Z</vt:lpwstr>
  </property>
  <property fmtid="{D5CDD505-2E9C-101B-9397-08002B2CF9AE}" pid="4" name="MSIP_Label_7a2396b7-5846-48ff-8468-5f49f8ad722a_Method">
    <vt:lpwstr>Standard</vt:lpwstr>
  </property>
  <property fmtid="{D5CDD505-2E9C-101B-9397-08002B2CF9AE}" pid="5" name="MSIP_Label_7a2396b7-5846-48ff-8468-5f49f8ad722a_Name">
    <vt:lpwstr>Lav</vt:lpwstr>
  </property>
  <property fmtid="{D5CDD505-2E9C-101B-9397-08002B2CF9AE}" pid="6" name="MSIP_Label_7a2396b7-5846-48ff-8468-5f49f8ad722a_SiteId">
    <vt:lpwstr>e6795081-6391-442e-9ab4-5e9ef74f18ea</vt:lpwstr>
  </property>
  <property fmtid="{D5CDD505-2E9C-101B-9397-08002B2CF9AE}" pid="7" name="MSIP_Label_7a2396b7-5846-48ff-8468-5f49f8ad722a_ActionId">
    <vt:lpwstr>49492fac-8f22-4f66-8354-a8ac2abc29f2</vt:lpwstr>
  </property>
  <property fmtid="{D5CDD505-2E9C-101B-9397-08002B2CF9AE}" pid="8" name="MSIP_Label_7a2396b7-5846-48ff-8468-5f49f8ad722a_ContentBits">
    <vt:lpwstr>0</vt:lpwstr>
  </property>
</Properties>
</file>