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  <p:sldMasterId id="2147483694" r:id="rId2"/>
  </p:sldMasterIdLst>
  <p:notesMasterIdLst>
    <p:notesMasterId r:id="rId11"/>
  </p:notesMasterIdLst>
  <p:handoutMasterIdLst>
    <p:handoutMasterId r:id="rId12"/>
  </p:handoutMasterIdLst>
  <p:sldIdLst>
    <p:sldId id="331" r:id="rId3"/>
    <p:sldId id="339" r:id="rId4"/>
    <p:sldId id="349" r:id="rId5"/>
    <p:sldId id="343" r:id="rId6"/>
    <p:sldId id="344" r:id="rId7"/>
    <p:sldId id="345" r:id="rId8"/>
    <p:sldId id="346" r:id="rId9"/>
    <p:sldId id="34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 Strømsvåg" initials="MS" lastIdx="1" clrIdx="0">
    <p:extLst>
      <p:ext uri="{19B8F6BF-5375-455C-9EA6-DF929625EA0E}">
        <p15:presenceInfo xmlns:p15="http://schemas.microsoft.com/office/powerpoint/2012/main" userId="S-1-5-21-1123878227-590538075-4181424053-4762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251" autoAdjust="0"/>
    <p:restoredTop sz="93200" autoAdjust="0"/>
  </p:normalViewPr>
  <p:slideViewPr>
    <p:cSldViewPr snapToGrid="0" snapToObjects="1">
      <p:cViewPr varScale="1">
        <p:scale>
          <a:sx n="107" d="100"/>
          <a:sy n="107" d="100"/>
        </p:scale>
        <p:origin x="62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A0C7B-3EB3-514F-A019-41BCF9857BB1}" type="datetimeFigureOut">
              <a:rPr lang="en-US" smtClean="0"/>
              <a:t>5/27/2021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7B68F-7B68-1243-B3F3-4DEE81B29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637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1A54F-9927-BB4A-847F-2E6413031073}" type="datetimeFigureOut">
              <a:rPr lang="en-US" smtClean="0"/>
              <a:t>5/27/2021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296CF-0B2A-154E-938F-6B38F32E2D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78531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296CF-0B2A-154E-938F-6B38F32E2DE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607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 midtstil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10972799" cy="2025939"/>
          </a:xfrm>
        </p:spPr>
        <p:txBody>
          <a:bodyPr lIns="0" rIns="0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5/27/2021</a:t>
            </a:fld>
            <a:endParaRPr lang="nb-NO" sz="900" dirty="0">
              <a:solidFill>
                <a:srgbClr val="FFFFFF"/>
              </a:solidFill>
            </a:endParaRPr>
          </a:p>
        </p:txBody>
      </p:sp>
      <p:pic>
        <p:nvPicPr>
          <p:cNvPr id="8" name="Picture 7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4806373"/>
            <a:ext cx="10972800" cy="885920"/>
          </a:xfrm>
        </p:spPr>
        <p:txBody>
          <a:bodyPr lIns="0" rIns="0"/>
          <a:lstStyle>
            <a:lvl1pPr marL="0" indent="0" algn="ctr">
              <a:lnSpc>
                <a:spcPct val="80000"/>
              </a:lnSpc>
              <a:buNone/>
              <a:defRPr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196994" y="4707081"/>
            <a:ext cx="180211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29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5/27/2021</a:t>
            </a:fld>
            <a:endParaRPr lang="nb-NO" sz="900" dirty="0">
              <a:solidFill>
                <a:schemeClr val="bg1"/>
              </a:solidFill>
            </a:endParaRPr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21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371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411782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ning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36284" y="2794000"/>
            <a:ext cx="10946115" cy="1708727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www.osloregionen.no</a:t>
            </a:r>
            <a:endParaRPr lang="nb-NO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93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 midtstil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10972799" cy="2025939"/>
          </a:xfrm>
        </p:spPr>
        <p:txBody>
          <a:bodyPr lIns="0" rIns="0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5/27/2021</a:t>
            </a:fld>
            <a:endParaRPr lang="nb-NO" sz="900" dirty="0">
              <a:solidFill>
                <a:srgbClr val="FFFFFF"/>
              </a:solidFill>
            </a:endParaRPr>
          </a:p>
        </p:txBody>
      </p:sp>
      <p:pic>
        <p:nvPicPr>
          <p:cNvPr id="8" name="Picture 7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4806373"/>
            <a:ext cx="10972800" cy="885920"/>
          </a:xfrm>
        </p:spPr>
        <p:txBody>
          <a:bodyPr lIns="0" rIns="0"/>
          <a:lstStyle>
            <a:lvl1pPr marL="0" indent="0" algn="ctr">
              <a:lnSpc>
                <a:spcPct val="80000"/>
              </a:lnSpc>
              <a:buNone/>
              <a:defRPr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196994" y="4707081"/>
            <a:ext cx="180211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12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Enkel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5/27/2021</a:t>
            </a:fld>
            <a:endParaRPr lang="nb-NO" sz="900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130425"/>
            <a:ext cx="10972799" cy="2495454"/>
          </a:xfrm>
        </p:spPr>
        <p:txBody>
          <a:bodyPr lIns="0" rIns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endParaRPr lang="nb-NO" dirty="0"/>
          </a:p>
        </p:txBody>
      </p:sp>
      <p:pic>
        <p:nvPicPr>
          <p:cNvPr id="9" name="Picture 8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5" name="Picture 14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109" y="674639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8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kapit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sloregionen_PP_Bakgrunn_2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12"/>
          <a:stretch/>
        </p:blipFill>
        <p:spPr>
          <a:xfrm>
            <a:off x="7891963" y="0"/>
            <a:ext cx="430003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6964219" cy="2025939"/>
          </a:xfrm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1" y="4806373"/>
            <a:ext cx="6964220" cy="885920"/>
          </a:xfrm>
        </p:spPr>
        <p:txBody>
          <a:bodyPr lIns="0" rIns="0">
            <a:normAutofit/>
          </a:bodyPr>
          <a:lstStyle>
            <a:lvl1pPr marL="0" indent="0" algn="l">
              <a:lnSpc>
                <a:spcPct val="80000"/>
              </a:lnSpc>
              <a:buNone/>
              <a:defRPr sz="1800" b="1" baseline="0">
                <a:solidFill>
                  <a:srgbClr val="128E4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600" y="4707081"/>
            <a:ext cx="180211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29742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89" y="1600201"/>
            <a:ext cx="10371411" cy="4180224"/>
          </a:xfrm>
        </p:spPr>
        <p:txBody>
          <a:bodyPr lIns="0" rIns="0" anchor="ctr" anchorCtr="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 i="1"/>
            </a:lvl2pPr>
            <a:lvl3pPr>
              <a:defRPr>
                <a:solidFill>
                  <a:srgbClr val="128E41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71382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91" y="1600201"/>
            <a:ext cx="6280728" cy="4180224"/>
          </a:xfrm>
        </p:spPr>
        <p:txBody>
          <a:bodyPr lIns="0" rIns="0" anchor="ctr" anchorCtr="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 i="1"/>
            </a:lvl2pPr>
            <a:lvl3pPr>
              <a:buClr>
                <a:schemeClr val="accent2"/>
              </a:buClr>
              <a:defRPr>
                <a:solidFill>
                  <a:srgbClr val="128E41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28E41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980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28E41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09601" y="1600200"/>
            <a:ext cx="6882119" cy="4180225"/>
          </a:xfrm>
        </p:spPr>
        <p:txBody>
          <a:bodyPr anchor="ctr" anchorCtr="0">
            <a:normAutofit/>
          </a:bodyPr>
          <a:lstStyle>
            <a:lvl1pPr algn="ctr">
              <a:defRPr sz="16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8309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Enkel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5/27/2021</a:t>
            </a:fld>
            <a:endParaRPr lang="nb-NO" sz="900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130425"/>
            <a:ext cx="10972799" cy="2495454"/>
          </a:xfrm>
        </p:spPr>
        <p:txBody>
          <a:bodyPr lIns="0" rIns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endParaRPr lang="nb-NO" dirty="0"/>
          </a:p>
        </p:txBody>
      </p:sp>
      <p:pic>
        <p:nvPicPr>
          <p:cNvPr id="9" name="Picture 8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5" name="Picture 14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109" y="674639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1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+ Me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0224"/>
          </a:xfrm>
        </p:spPr>
        <p:txBody>
          <a:bodyPr lIns="0" rIns="0" anchor="ctr" anchorCtr="0"/>
          <a:lstStyle>
            <a:lvl1pPr marL="0" indent="0" algn="ctr">
              <a:buClr>
                <a:schemeClr val="accent3"/>
              </a:buClr>
              <a:buNone/>
              <a:defRPr/>
            </a:lvl1pPr>
            <a:lvl2pPr>
              <a:buClr>
                <a:schemeClr val="accent3"/>
              </a:buClr>
              <a:defRPr i="1"/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85999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21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5/27/2021</a:t>
            </a:fld>
            <a:endParaRPr lang="nb-NO" sz="900" dirty="0">
              <a:solidFill>
                <a:schemeClr val="bg1"/>
              </a:solidFill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5/27/2021</a:t>
            </a:fld>
            <a:endParaRPr lang="nb-NO" sz="900" dirty="0">
              <a:solidFill>
                <a:schemeClr val="bg1"/>
              </a:solidFill>
            </a:endParaRPr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35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39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65617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ning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36284" y="2794000"/>
            <a:ext cx="10946115" cy="1708727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www.osloregionen.no</a:t>
            </a:r>
            <a:endParaRPr lang="nb-NO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68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kapit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Osloregionen_PP_Bakgrunn_1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4"/>
          <a:stretch/>
        </p:blipFill>
        <p:spPr>
          <a:xfrm>
            <a:off x="7891963" y="0"/>
            <a:ext cx="429368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6964219" cy="2025939"/>
          </a:xfrm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1" y="4806373"/>
            <a:ext cx="6964220" cy="885920"/>
          </a:xfrm>
        </p:spPr>
        <p:txBody>
          <a:bodyPr lIns="0" rIns="0">
            <a:normAutofit/>
          </a:bodyPr>
          <a:lstStyle>
            <a:lvl1pPr marL="0" indent="0" algn="l">
              <a:lnSpc>
                <a:spcPct val="80000"/>
              </a:lnSpc>
              <a:buNone/>
              <a:defRPr sz="1800" b="1" baseline="0">
                <a:solidFill>
                  <a:srgbClr val="118CD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600" y="4707081"/>
            <a:ext cx="180211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33182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89" y="1600201"/>
            <a:ext cx="10371411" cy="4180224"/>
          </a:xfrm>
        </p:spPr>
        <p:txBody>
          <a:bodyPr lIns="0" rIns="0" anchor="ctr" anchorCtr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 i="1"/>
            </a:lvl2pPr>
            <a:lvl3pPr>
              <a:defRPr>
                <a:solidFill>
                  <a:srgbClr val="118CD9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99443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91" y="1600201"/>
            <a:ext cx="6280728" cy="4180224"/>
          </a:xfrm>
        </p:spPr>
        <p:txBody>
          <a:bodyPr lIns="0" rIns="0" anchor="ctr" anchorCtr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 i="1"/>
            </a:lvl2pPr>
            <a:lvl3pPr>
              <a:defRPr>
                <a:solidFill>
                  <a:srgbClr val="118CD9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18CD9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398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18CD9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09601" y="1600200"/>
            <a:ext cx="6882119" cy="4180225"/>
          </a:xfrm>
        </p:spPr>
        <p:txBody>
          <a:bodyPr anchor="ctr" anchorCtr="0">
            <a:normAutofit/>
          </a:bodyPr>
          <a:lstStyle>
            <a:lvl1pPr algn="ctr">
              <a:defRPr sz="16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389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+ Me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0224"/>
          </a:xfrm>
        </p:spPr>
        <p:txBody>
          <a:bodyPr lIns="0" rIns="0" anchor="ctr" anchorCtr="0"/>
          <a:lstStyle>
            <a:lvl1pPr marL="0" indent="0" algn="ctr">
              <a:buClr>
                <a:schemeClr val="accent3"/>
              </a:buClr>
              <a:buNone/>
              <a:defRPr/>
            </a:lvl1pPr>
            <a:lvl2pPr>
              <a:buClr>
                <a:schemeClr val="accent3"/>
              </a:buClr>
              <a:defRPr i="1"/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374091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5/27/2021</a:t>
            </a:fld>
            <a:endParaRPr lang="nb-NO" sz="9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917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5/27/2021</a:t>
            </a:fld>
            <a:endParaRPr lang="nb-NO" sz="900" dirty="0">
              <a:solidFill>
                <a:schemeClr val="bg1"/>
              </a:solidFill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0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CBE97-81FC-EF4B-AB31-4027C2DA9490}" type="datetime1">
              <a:rPr lang="en-US" smtClean="0"/>
              <a:t>5/27/2021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962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CBE97-81FC-EF4B-AB31-4027C2DA9490}" type="datetime1">
              <a:rPr lang="en-US" smtClean="0"/>
              <a:t>5/27/2021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943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Orienteringssaker</a:t>
            </a:r>
            <a:br>
              <a:rPr lang="nb-NO" dirty="0" smtClean="0"/>
            </a:br>
            <a:r>
              <a:rPr lang="nb-NO" dirty="0" smtClean="0"/>
              <a:t>BEST-konferansen og NTP-arbeid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</a:t>
            </a:fld>
            <a:endParaRPr lang="nb-NO" dirty="0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27. </a:t>
            </a:r>
            <a:r>
              <a:rPr lang="nb-NO" dirty="0" smtClean="0"/>
              <a:t>mai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550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BEST-konferansen 29. september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b="1" dirty="0" smtClean="0"/>
              <a:t>Formålet</a:t>
            </a:r>
            <a:r>
              <a:rPr lang="nb-NO" b="1" dirty="0"/>
              <a:t>: </a:t>
            </a:r>
            <a:r>
              <a:rPr lang="nb-NO" dirty="0"/>
              <a:t>BEST-konferansen 2021 vil fokusere bredt på utfordringene og mulighetene i Osloregionen fremover, med viktige nasjonale og internasjonale trender, koronapandemi og virkningene av denne som bakteppe. </a:t>
            </a: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	Hvordan </a:t>
            </a:r>
            <a:r>
              <a:rPr lang="nb-NO" dirty="0"/>
              <a:t>skal Osloregionen styrke sin konkurransekraft og bærekraft mot 2030</a:t>
            </a:r>
            <a:r>
              <a:rPr lang="nb-NO" dirty="0" smtClean="0"/>
              <a:t>?</a:t>
            </a:r>
          </a:p>
          <a:p>
            <a:endParaRPr lang="nb-NO" dirty="0" smtClean="0"/>
          </a:p>
          <a:p>
            <a:r>
              <a:rPr lang="nb-NO" b="1" dirty="0" smtClean="0"/>
              <a:t>Målgruppe: </a:t>
            </a:r>
            <a:r>
              <a:rPr lang="nb-NO" dirty="0" smtClean="0"/>
              <a:t>kommuner og fylkeskommuner, næringsliv og andre som er opptatt av utvikling i hovedstadsregionen som en internasjonalt konkurransedyktig region.</a:t>
            </a:r>
          </a:p>
          <a:p>
            <a:endParaRPr lang="nb-NO" dirty="0" smtClean="0"/>
          </a:p>
          <a:p>
            <a:r>
              <a:rPr lang="nb-NO" b="1" dirty="0" smtClean="0"/>
              <a:t>Tidspunkt: </a:t>
            </a:r>
            <a:r>
              <a:rPr lang="nb-NO" dirty="0" smtClean="0"/>
              <a:t>29. september 2021</a:t>
            </a:r>
          </a:p>
          <a:p>
            <a:endParaRPr lang="nb-NO" dirty="0" smtClean="0"/>
          </a:p>
          <a:p>
            <a:r>
              <a:rPr lang="nb-NO" b="1" dirty="0" smtClean="0"/>
              <a:t>Sted: </a:t>
            </a:r>
            <a:r>
              <a:rPr lang="nb-NO" dirty="0" smtClean="0"/>
              <a:t>Ingeniørenes Hus, Oslo og </a:t>
            </a:r>
            <a:r>
              <a:rPr lang="nb-NO" dirty="0" err="1" smtClean="0"/>
              <a:t>streaming</a:t>
            </a:r>
            <a:endParaRPr lang="nb-NO" b="1" dirty="0" smtClean="0"/>
          </a:p>
          <a:p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166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Programskisse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3</a:t>
            </a:fld>
            <a:endParaRPr lang="nb-NO" dirty="0"/>
          </a:p>
        </p:txBody>
      </p:sp>
      <p:graphicFrame>
        <p:nvGraphicFramePr>
          <p:cNvPr id="11" name="Tabel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520445"/>
              </p:ext>
            </p:extLst>
          </p:nvPr>
        </p:nvGraphicFramePr>
        <p:xfrm>
          <a:off x="1443063" y="1417638"/>
          <a:ext cx="8460353" cy="4626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0353">
                  <a:extLst>
                    <a:ext uri="{9D8B030D-6E8A-4147-A177-3AD203B41FA5}">
                      <a16:colId xmlns:a16="http://schemas.microsoft.com/office/drawing/2014/main" val="1116868601"/>
                    </a:ext>
                  </a:extLst>
                </a:gridCol>
              </a:tblGrid>
              <a:tr h="397352">
                <a:tc>
                  <a:txBody>
                    <a:bodyPr/>
                    <a:lstStyle/>
                    <a:p>
                      <a:r>
                        <a:rPr lang="nb-NO" dirty="0" smtClean="0"/>
                        <a:t>Tema/innhold</a:t>
                      </a:r>
                      <a:r>
                        <a:rPr lang="nb-NO" baseline="0" dirty="0" smtClean="0"/>
                        <a:t> for BEST-konferansen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873313"/>
                  </a:ext>
                </a:extLst>
              </a:tr>
              <a:tr h="685840">
                <a:tc>
                  <a:txBody>
                    <a:bodyPr/>
                    <a:lstStyle/>
                    <a:p>
                      <a:r>
                        <a:rPr lang="nb-NO" sz="1800" u="none" strike="noStrike" dirty="0" smtClean="0">
                          <a:effectLst/>
                        </a:rPr>
                        <a:t>BOLK 1a.  Innledende sesjon - internasjonale key-notes.  Om utfordringsbildet,  nåsituasjonen,  trender og utviklingstrekk mot 2030. 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949403"/>
                  </a:ext>
                </a:extLst>
              </a:tr>
              <a:tr h="685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BOLK 1b - innledende sesjon, politisk del. Hva betyr trender og utviklingstrekk for Norge og hovedstadsområdet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29691"/>
                  </a:ext>
                </a:extLst>
              </a:tr>
              <a:tr h="9797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u="none" strike="noStrike" dirty="0" smtClean="0">
                          <a:effectLst/>
                        </a:rPr>
                        <a:t>BOLK 2 –  Utviklingen mot 2030 i regionalt perspektiv - Regional utvikling, infrastruktur og samarbeid, (stikkord: </a:t>
                      </a:r>
                      <a:r>
                        <a:rPr lang="nb-NO" sz="1800" u="none" strike="noStrike" dirty="0" err="1" smtClean="0">
                          <a:effectLst/>
                        </a:rPr>
                        <a:t>flerkjernet</a:t>
                      </a:r>
                      <a:r>
                        <a:rPr lang="nb-NO" sz="1800" u="none" strike="noStrike" dirty="0" smtClean="0">
                          <a:effectLst/>
                        </a:rPr>
                        <a:t> utvikling, byutvikling, infrastruktur, transport, mobilitet)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74595"/>
                  </a:ext>
                </a:extLst>
              </a:tr>
              <a:tr h="685840">
                <a:tc>
                  <a:txBody>
                    <a:bodyPr/>
                    <a:lstStyle/>
                    <a:p>
                      <a:r>
                        <a:rPr lang="nb-NO" dirty="0" smtClean="0"/>
                        <a:t>BOLK 3 – Hva skal til for grønn og bærekraftig gjenoppbygging (digitalisering, grønn omstilling, </a:t>
                      </a:r>
                      <a:r>
                        <a:rPr lang="nb-NO" dirty="0" err="1" smtClean="0"/>
                        <a:t>life</a:t>
                      </a:r>
                      <a:r>
                        <a:rPr lang="nb-NO" dirty="0" smtClean="0"/>
                        <a:t> science)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348138"/>
                  </a:ext>
                </a:extLst>
              </a:tr>
              <a:tr h="397352">
                <a:tc>
                  <a:txBody>
                    <a:bodyPr/>
                    <a:lstStyle/>
                    <a:p>
                      <a:r>
                        <a:rPr lang="nb-NO" dirty="0" smtClean="0"/>
                        <a:t>BOLK 4 - Oppsummering og avslutning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806468"/>
                  </a:ext>
                </a:extLst>
              </a:tr>
              <a:tr h="39735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094235"/>
                  </a:ext>
                </a:extLst>
              </a:tr>
              <a:tr h="397352">
                <a:tc>
                  <a:txBody>
                    <a:bodyPr/>
                    <a:lstStyle/>
                    <a:p>
                      <a:r>
                        <a:rPr lang="nb-NO" i="1" dirty="0" smtClean="0"/>
                        <a:t>Underveis i programmet - filmer/innslag med BEST-case fra regionen</a:t>
                      </a:r>
                      <a:endParaRPr lang="nb-NO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251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58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609599" y="-80354"/>
            <a:ext cx="10972799" cy="1143000"/>
          </a:xfrm>
        </p:spPr>
        <p:txBody>
          <a:bodyPr/>
          <a:lstStyle/>
          <a:p>
            <a:r>
              <a:rPr lang="nb-NO" dirty="0" smtClean="0"/>
              <a:t>PLAN OPPFØLGING NTP 2022-2033 VÅREN 2021</a:t>
            </a:r>
            <a:endParaRPr lang="nb-NO" dirty="0"/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694499"/>
              </p:ext>
            </p:extLst>
          </p:nvPr>
        </p:nvGraphicFramePr>
        <p:xfrm>
          <a:off x="446841" y="731426"/>
          <a:ext cx="11401167" cy="5979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8466">
                  <a:extLst>
                    <a:ext uri="{9D8B030D-6E8A-4147-A177-3AD203B41FA5}">
                      <a16:colId xmlns:a16="http://schemas.microsoft.com/office/drawing/2014/main" val="347370333"/>
                    </a:ext>
                  </a:extLst>
                </a:gridCol>
                <a:gridCol w="1688277">
                  <a:extLst>
                    <a:ext uri="{9D8B030D-6E8A-4147-A177-3AD203B41FA5}">
                      <a16:colId xmlns:a16="http://schemas.microsoft.com/office/drawing/2014/main" val="2658990990"/>
                    </a:ext>
                  </a:extLst>
                </a:gridCol>
                <a:gridCol w="3254424">
                  <a:extLst>
                    <a:ext uri="{9D8B030D-6E8A-4147-A177-3AD203B41FA5}">
                      <a16:colId xmlns:a16="http://schemas.microsoft.com/office/drawing/2014/main" val="2589794826"/>
                    </a:ext>
                  </a:extLst>
                </a:gridCol>
              </a:tblGrid>
              <a:tr h="278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Når</a:t>
                      </a:r>
                      <a:endParaRPr lang="nb-N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hvem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116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NTP 2022-2033 legges frem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19.3.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Regjeringen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881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Felles </a:t>
                      </a: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faggruppemøte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26.3.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DB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ATP- og K&amp;M-gruppe</a:t>
                      </a:r>
                    </a:p>
                  </a:txBody>
                  <a:tcPr marL="68580" marR="68580" marT="0" marB="0">
                    <a:solidFill>
                      <a:srgbClr val="CCD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790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Utsending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utkast høringsnotat til Osloregionens medlemmer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26.3.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DB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Sekretariatet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D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899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Innspill på utkast høringsnotat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til Stortinget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Frist 6.4., </a:t>
                      </a:r>
                      <a:r>
                        <a:rPr lang="nb-NO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12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DB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Osloregionens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medlemmer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D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95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Interessepolitisk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utvalg ferdigstiller sammen med sekretariatet høringsnotat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6.4.-7.4.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DB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Interessepol.utvalg</a:t>
                      </a: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og sekretariat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D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76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Innsending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høringsnotat til Stortinget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Frist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7.4., </a:t>
                      </a:r>
                      <a:r>
                        <a:rPr lang="nb-NO" sz="18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12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Sekretariatet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1404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Styremøte, styresak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om hovedmomenter i Osloregionens innspill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Styret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1336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Høring Stortinget, Transport-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og kommunikasjonskomiteen</a:t>
                      </a:r>
                      <a:endParaRPr lang="nb-NO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12./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13.4.</a:t>
                      </a:r>
                      <a:endParaRPr lang="nb-NO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Styreleder eller nestleder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239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Webinar</a:t>
                      </a: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gods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20.4.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4797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Møte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b-NO" sz="18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nb-NO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eressepol.utvalg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23.4.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interessepol.utvalg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8595204"/>
                  </a:ext>
                </a:extLst>
              </a:tr>
              <a:tr h="459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Webinar</a:t>
                      </a: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Generelt om NTP og betydning for Osloregionens utfordringer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5960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Mediesaker vil bli produsert, avhengig av innhold i </a:t>
                      </a: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NTP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April, mai, juni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Sekretariat,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m.fl.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5010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Komitébehandling</a:t>
                      </a:r>
                      <a:r>
                        <a:rPr lang="nb-NO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Stortinget, frist for avgivelse av innstilling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juni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Transport- og kommunikasjonskomiteen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6734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48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Høringsnotat 7.4.2021, utarbeidet </a:t>
            </a:r>
            <a:r>
              <a:rPr lang="nb-NO" dirty="0" err="1" smtClean="0"/>
              <a:t>ifm</a:t>
            </a:r>
            <a:r>
              <a:rPr lang="nb-NO" dirty="0" smtClean="0"/>
              <a:t> høring i Stortinget 13. april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pPr marL="457200" indent="-457200">
              <a:buFont typeface="+mj-lt"/>
              <a:buAutoNum type="arabicPeriod"/>
            </a:pPr>
            <a:r>
              <a:rPr lang="nb-NO" b="1" dirty="0" smtClean="0"/>
              <a:t>Klima</a:t>
            </a:r>
            <a:r>
              <a:rPr lang="nb-NO" dirty="0" smtClean="0"/>
              <a:t> - Osloregionen </a:t>
            </a:r>
            <a:r>
              <a:rPr lang="nb-NO" dirty="0"/>
              <a:t>mener at flere av tiltakene i planen må forsterkes og konkretiseres hvis </a:t>
            </a:r>
            <a:r>
              <a:rPr lang="nb-NO" dirty="0" smtClean="0"/>
              <a:t>klimamål </a:t>
            </a:r>
            <a:r>
              <a:rPr lang="nb-NO" dirty="0"/>
              <a:t>skal være mulig å nå. </a:t>
            </a:r>
            <a:endParaRPr lang="nb-NO" dirty="0" smtClean="0"/>
          </a:p>
          <a:p>
            <a:pPr marL="457200" indent="-457200">
              <a:buFont typeface="+mj-lt"/>
              <a:buAutoNum type="arabicPeriod"/>
            </a:pPr>
            <a:r>
              <a:rPr lang="nb-NO" b="1" dirty="0" smtClean="0"/>
              <a:t>Jernbanen</a:t>
            </a:r>
            <a:r>
              <a:rPr lang="nb-NO" dirty="0" smtClean="0"/>
              <a:t>, </a:t>
            </a:r>
            <a:r>
              <a:rPr lang="nb-NO" dirty="0"/>
              <a:t>med både </a:t>
            </a:r>
            <a:r>
              <a:rPr lang="nb-NO" dirty="0" err="1"/>
              <a:t>InterCity</a:t>
            </a:r>
            <a:r>
              <a:rPr lang="nb-NO" dirty="0"/>
              <a:t> og grenbanene, er ryggraden i transportsystemet. Osloregionen er skuffet over ambisjonsnivået i NTP, og mener at jernbanen burde hatt en større andel av den samlede rammen. </a:t>
            </a:r>
            <a:endParaRPr lang="nb-NO" dirty="0" smtClean="0"/>
          </a:p>
          <a:p>
            <a:pPr marL="457200" indent="-457200">
              <a:buFont typeface="+mj-lt"/>
              <a:buAutoNum type="arabicPeriod"/>
            </a:pPr>
            <a:r>
              <a:rPr lang="nb-NO" b="1" dirty="0" err="1"/>
              <a:t>Bysatsing</a:t>
            </a:r>
            <a:r>
              <a:rPr lang="nb-NO" dirty="0"/>
              <a:t> - Osloregionen er positiv til at ordningen med byvekstavtaler videreføres og ny ordning for mellomstore byområder. Det er imidlertid en svakhet at mange byområder blir stående uten økonomisk støtte</a:t>
            </a:r>
            <a:endParaRPr lang="nb-NO" dirty="0" smtClean="0"/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Behovet for </a:t>
            </a:r>
            <a:r>
              <a:rPr lang="nb-NO" b="1" dirty="0"/>
              <a:t>klimavennlig og effektiv godshåndtering </a:t>
            </a:r>
            <a:r>
              <a:rPr lang="nb-NO" dirty="0"/>
              <a:t>kommer ofte i skyggen av persontransporten. </a:t>
            </a:r>
            <a:r>
              <a:rPr lang="nb-NO" dirty="0" smtClean="0"/>
              <a:t>Tiltak </a:t>
            </a:r>
            <a:r>
              <a:rPr lang="nb-NO" dirty="0"/>
              <a:t>for godstransporten er avgjørende for konkurransekraft og for mindre utslipp fra de tyngre kjøretøyene.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654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Brev til transport- og kommunikasjonskomiteen, 12. mai 2021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Interessepolitisk utvalg </a:t>
            </a:r>
            <a:r>
              <a:rPr lang="nb-NO" dirty="0" smtClean="0"/>
              <a:t>ønsket å sende et brev til transportkomiteen for å </a:t>
            </a:r>
            <a:r>
              <a:rPr lang="nb-NO" dirty="0"/>
              <a:t>be representantene spesielt om </a:t>
            </a:r>
            <a:r>
              <a:rPr lang="nb-NO" dirty="0" smtClean="0"/>
              <a:t>å </a:t>
            </a:r>
            <a:r>
              <a:rPr lang="nb-NO" dirty="0" err="1" smtClean="0"/>
              <a:t>hensynta</a:t>
            </a:r>
            <a:r>
              <a:rPr lang="nb-NO" dirty="0" smtClean="0"/>
              <a:t> </a:t>
            </a:r>
            <a:r>
              <a:rPr lang="nb-NO" dirty="0"/>
              <a:t>fire momenter i behandlingen av NTP og </a:t>
            </a:r>
            <a:r>
              <a:rPr lang="nb-NO" dirty="0" smtClean="0"/>
              <a:t>oversendte konkrete </a:t>
            </a:r>
            <a:r>
              <a:rPr lang="nb-NO" dirty="0"/>
              <a:t>forslag </a:t>
            </a:r>
            <a:r>
              <a:rPr lang="nb-NO" dirty="0" smtClean="0"/>
              <a:t>til merknader for innarbeiding:</a:t>
            </a:r>
          </a:p>
          <a:p>
            <a:endParaRPr lang="nb-NO" dirty="0" smtClean="0"/>
          </a:p>
          <a:p>
            <a:pPr marL="457200" indent="-457200">
              <a:buFont typeface="+mj-lt"/>
              <a:buAutoNum type="arabicPeriod"/>
            </a:pPr>
            <a:r>
              <a:rPr lang="nb-NO" dirty="0" smtClean="0"/>
              <a:t>Ber </a:t>
            </a:r>
            <a:r>
              <a:rPr lang="nb-NO" dirty="0"/>
              <a:t>om at byggestart for ny </a:t>
            </a:r>
            <a:r>
              <a:rPr lang="nb-NO" b="1" dirty="0"/>
              <a:t>jernbanetunnel gjennom Oslo </a:t>
            </a:r>
            <a:r>
              <a:rPr lang="nb-NO" dirty="0"/>
              <a:t>legges til slutten </a:t>
            </a:r>
            <a:r>
              <a:rPr lang="nb-NO" dirty="0" smtClean="0"/>
              <a:t>av første </a:t>
            </a:r>
            <a:r>
              <a:rPr lang="nb-NO" dirty="0"/>
              <a:t>NTP-periode og det settes av planmidler i begynnelsen på første </a:t>
            </a:r>
            <a:r>
              <a:rPr lang="nb-NO" dirty="0" smtClean="0"/>
              <a:t> seksårsperiode.</a:t>
            </a:r>
          </a:p>
          <a:p>
            <a:pPr marL="457200" indent="-457200">
              <a:buFont typeface="+mj-lt"/>
              <a:buAutoNum type="arabicPeriod"/>
            </a:pPr>
            <a:r>
              <a:rPr lang="nb-NO" b="1" dirty="0" smtClean="0"/>
              <a:t>Byområder</a:t>
            </a:r>
            <a:r>
              <a:rPr lang="nb-NO" dirty="0" smtClean="0"/>
              <a:t> </a:t>
            </a:r>
            <a:r>
              <a:rPr lang="nb-NO" dirty="0"/>
              <a:t>– ber om at byområder som Mjøsbyen, Jessheim, Moss</a:t>
            </a:r>
            <a:r>
              <a:rPr lang="nb-NO" dirty="0" smtClean="0"/>
              <a:t>, Ringerike </a:t>
            </a:r>
            <a:r>
              <a:rPr lang="nb-NO" dirty="0"/>
              <a:t>og Halden inkluderes i støtteordningen. Kriteriene for tildeling må </a:t>
            </a:r>
            <a:r>
              <a:rPr lang="nb-NO" dirty="0" smtClean="0"/>
              <a:t>være transparente </a:t>
            </a:r>
            <a:r>
              <a:rPr lang="nb-NO" dirty="0"/>
              <a:t>og bygge på tydelige, demografiske og andre relevante forhold.</a:t>
            </a:r>
            <a:endParaRPr lang="nb-NO" dirty="0" smtClean="0"/>
          </a:p>
          <a:p>
            <a:pPr marL="457200" indent="-457200">
              <a:buFont typeface="+mj-lt"/>
              <a:buAutoNum type="arabicPeriod"/>
            </a:pPr>
            <a:r>
              <a:rPr lang="nb-NO" b="1" dirty="0" err="1" smtClean="0"/>
              <a:t>Godspakke</a:t>
            </a:r>
            <a:r>
              <a:rPr lang="nb-NO" b="1" dirty="0" smtClean="0"/>
              <a:t> Innlandet og Alnabruterminalen</a:t>
            </a:r>
          </a:p>
          <a:p>
            <a:pPr marL="457200" indent="-457200">
              <a:buFont typeface="+mj-lt"/>
              <a:buAutoNum type="arabicPeriod"/>
            </a:pPr>
            <a:r>
              <a:rPr lang="nb-NO" b="1" dirty="0" smtClean="0"/>
              <a:t>Grensekryssende jernbane</a:t>
            </a:r>
            <a:endParaRPr lang="nb-NO" dirty="0" smtClean="0"/>
          </a:p>
          <a:p>
            <a:pPr>
              <a:buFont typeface="Wingdings" panose="05000000000000000000" pitchFamily="2" charset="2"/>
              <a:buChar char="Ø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3694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Brev til Østlandets stortingsrepresentanter 25. mai 2021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10989" y="1689848"/>
            <a:ext cx="10371411" cy="4180224"/>
          </a:xfrm>
        </p:spPr>
        <p:txBody>
          <a:bodyPr>
            <a:noAutofit/>
          </a:bodyPr>
          <a:lstStyle/>
          <a:p>
            <a:r>
              <a:rPr lang="nb-NO" sz="1800" dirty="0"/>
              <a:t>I en nasjonal transportplan er det selvsagt at folk og næringsliv i hele landet får ta del i utviklingen av transporttilbudet. </a:t>
            </a:r>
            <a:r>
              <a:rPr lang="nb-NO" sz="1800" dirty="0" smtClean="0"/>
              <a:t>Samtidig </a:t>
            </a:r>
            <a:r>
              <a:rPr lang="nb-NO" sz="1800" dirty="0"/>
              <a:t>mener vi det er rimelig at hovedstadsregionen får en større andel av investeringene i NTP enn foreslått. Osloregionen får </a:t>
            </a:r>
            <a:r>
              <a:rPr lang="nb-NO" sz="1800" dirty="0" smtClean="0"/>
              <a:t>25 </a:t>
            </a:r>
            <a:r>
              <a:rPr lang="nb-NO" sz="1800" dirty="0"/>
              <a:t>% av statlige midler til transportkorridorene og byområder, samtidig som regionen har 43 % av befolkningen. Dette virker som en urimelig skjevfordeling i disfavør hovedstadsområdet.</a:t>
            </a:r>
          </a:p>
          <a:p>
            <a:endParaRPr lang="nb-NO" sz="1800" dirty="0"/>
          </a:p>
          <a:p>
            <a:r>
              <a:rPr lang="nb-NO" sz="1800" dirty="0"/>
              <a:t>I sluttbehandlingen av NTP ønsker </a:t>
            </a:r>
            <a:r>
              <a:rPr lang="nb-NO" sz="1800" dirty="0" smtClean="0"/>
              <a:t>interessepolitisk utvalg at dere </a:t>
            </a:r>
            <a:r>
              <a:rPr lang="nb-NO" sz="1800" dirty="0"/>
              <a:t>som representerer Østlandets valgdistrikter på Stortinget viser årvåkenhet for tema i </a:t>
            </a:r>
            <a:r>
              <a:rPr lang="nb-NO" sz="1800" dirty="0" smtClean="0"/>
              <a:t>Osloregionens høringsnotat</a:t>
            </a:r>
            <a:r>
              <a:rPr lang="nb-NO" sz="1800" dirty="0"/>
              <a:t>, som er klima, </a:t>
            </a:r>
            <a:r>
              <a:rPr lang="nb-NO" sz="1800" dirty="0" smtClean="0"/>
              <a:t>jernbanesatsing</a:t>
            </a:r>
            <a:r>
              <a:rPr lang="nb-NO" sz="1800" dirty="0"/>
              <a:t>, </a:t>
            </a:r>
            <a:r>
              <a:rPr lang="nb-NO" sz="1800" dirty="0" err="1"/>
              <a:t>bysatsing</a:t>
            </a:r>
            <a:r>
              <a:rPr lang="nb-NO" sz="1800" dirty="0"/>
              <a:t> og miljø- og klimavennlig godstransport. </a:t>
            </a:r>
            <a:endParaRPr lang="nb-NO" sz="1800" dirty="0" smtClean="0"/>
          </a:p>
          <a:p>
            <a:endParaRPr lang="nb-NO" sz="1800" dirty="0"/>
          </a:p>
          <a:p>
            <a:r>
              <a:rPr lang="nb-NO" sz="1800" dirty="0"/>
              <a:t>Vi ber om at dere er spesielt oppmerksomme på fire </a:t>
            </a:r>
            <a:r>
              <a:rPr lang="nb-NO" sz="1800" dirty="0" smtClean="0"/>
              <a:t>momenter, som vi </a:t>
            </a:r>
            <a:r>
              <a:rPr lang="nb-NO" sz="1800" dirty="0"/>
              <a:t>har bedt transport- og kommunikasjonskomiteen om å innarbeide i sin </a:t>
            </a:r>
            <a:r>
              <a:rPr lang="nb-NO" sz="1800" dirty="0" smtClean="0"/>
              <a:t>sluttbehandling; jernbanetunnel under Oslo, byområder inkluderes i ny støtteordning, </a:t>
            </a:r>
            <a:r>
              <a:rPr lang="nb-NO" sz="1800" dirty="0" err="1" smtClean="0"/>
              <a:t>Godspakke</a:t>
            </a:r>
            <a:r>
              <a:rPr lang="nb-NO" sz="1800" dirty="0" smtClean="0"/>
              <a:t> Innlandet og Alnabruterminalen og grensekryssende jernbane.</a:t>
            </a:r>
            <a:endParaRPr lang="nb-NO" sz="18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709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Medieinnsalg – mai/juni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Lokalpresse</a:t>
            </a:r>
            <a:r>
              <a:rPr lang="nb-NO" dirty="0"/>
              <a:t> om byområder – «Uforståelig at ny støtteordning utelater byområder i </a:t>
            </a:r>
            <a:r>
              <a:rPr lang="nb-NO" dirty="0" smtClean="0"/>
              <a:t>Osloregionen»</a:t>
            </a:r>
          </a:p>
          <a:p>
            <a:r>
              <a:rPr lang="nb-NO" dirty="0" smtClean="0"/>
              <a:t>Lokalpresse om </a:t>
            </a:r>
            <a:r>
              <a:rPr lang="nb-NO" dirty="0" err="1" smtClean="0"/>
              <a:t>Godspakke</a:t>
            </a:r>
            <a:r>
              <a:rPr lang="nb-NO" dirty="0" smtClean="0"/>
              <a:t> Innlandet</a:t>
            </a:r>
          </a:p>
          <a:p>
            <a:r>
              <a:rPr lang="nb-NO" dirty="0" smtClean="0"/>
              <a:t>Riksdekkende media om byområder og andel av NTP til hovedstadsområdet</a:t>
            </a:r>
          </a:p>
          <a:p>
            <a:r>
              <a:rPr lang="nb-NO" dirty="0" smtClean="0"/>
              <a:t>Kronikk om gods- og logistikk til «Samferdsel»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680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loregionen_ Blå">
  <a:themeElements>
    <a:clrScheme name="Osloregionen">
      <a:dk1>
        <a:sysClr val="windowText" lastClr="000000"/>
      </a:dk1>
      <a:lt1>
        <a:sysClr val="window" lastClr="FFFFFF"/>
      </a:lt1>
      <a:dk2>
        <a:srgbClr val="053986"/>
      </a:dk2>
      <a:lt2>
        <a:srgbClr val="FAEDE0"/>
      </a:lt2>
      <a:accent1>
        <a:srgbClr val="118CD9"/>
      </a:accent1>
      <a:accent2>
        <a:srgbClr val="128E41"/>
      </a:accent2>
      <a:accent3>
        <a:srgbClr val="E03B24"/>
      </a:accent3>
      <a:accent4>
        <a:srgbClr val="F9ECDE"/>
      </a:accent4>
      <a:accent5>
        <a:srgbClr val="053986"/>
      </a:accent5>
      <a:accent6>
        <a:srgbClr val="16692C"/>
      </a:accent6>
      <a:hlink>
        <a:srgbClr val="881B13"/>
      </a:hlink>
      <a:folHlink>
        <a:srgbClr val="881B1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sloregionen_ Grønn">
  <a:themeElements>
    <a:clrScheme name="Osloregionen">
      <a:dk1>
        <a:sysClr val="windowText" lastClr="000000"/>
      </a:dk1>
      <a:lt1>
        <a:sysClr val="window" lastClr="FFFFFF"/>
      </a:lt1>
      <a:dk2>
        <a:srgbClr val="053986"/>
      </a:dk2>
      <a:lt2>
        <a:srgbClr val="FAEDE0"/>
      </a:lt2>
      <a:accent1>
        <a:srgbClr val="118CD9"/>
      </a:accent1>
      <a:accent2>
        <a:srgbClr val="128E41"/>
      </a:accent2>
      <a:accent3>
        <a:srgbClr val="E03B24"/>
      </a:accent3>
      <a:accent4>
        <a:srgbClr val="F9ECDE"/>
      </a:accent4>
      <a:accent5>
        <a:srgbClr val="053986"/>
      </a:accent5>
      <a:accent6>
        <a:srgbClr val="16692C"/>
      </a:accent6>
      <a:hlink>
        <a:srgbClr val="881B13"/>
      </a:hlink>
      <a:folHlink>
        <a:srgbClr val="881B1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4613</TotalTime>
  <Words>797</Words>
  <Application>Microsoft Office PowerPoint</Application>
  <PresentationFormat>Widescreen</PresentationFormat>
  <Paragraphs>95</Paragraphs>
  <Slides>8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Osloregionen_ Blå</vt:lpstr>
      <vt:lpstr>Osloregionen_ Grønn</vt:lpstr>
      <vt:lpstr>Orienteringssaker BEST-konferansen og NTP-arbeid</vt:lpstr>
      <vt:lpstr>BEST-konferansen 29. september</vt:lpstr>
      <vt:lpstr>Programskisse</vt:lpstr>
      <vt:lpstr>PLAN OPPFØLGING NTP 2022-2033 VÅREN 2021</vt:lpstr>
      <vt:lpstr>Høringsnotat 7.4.2021, utarbeidet ifm høring i Stortinget 13. april</vt:lpstr>
      <vt:lpstr>Brev til transport- og kommunikasjonskomiteen, 12. mai 2021</vt:lpstr>
      <vt:lpstr>Brev til Østlandets stortingsrepresentanter 25. mai 2021</vt:lpstr>
      <vt:lpstr>Medieinnsalg – mai/juni</vt:lpstr>
    </vt:vector>
  </TitlesOfParts>
  <Company>Honningfabrikken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  Brum</dc:creator>
  <cp:lastModifiedBy>Eva Næss Karlsen</cp:lastModifiedBy>
  <cp:revision>294</cp:revision>
  <dcterms:created xsi:type="dcterms:W3CDTF">2017-01-19T09:09:35Z</dcterms:created>
  <dcterms:modified xsi:type="dcterms:W3CDTF">2021-05-27T09:52:20Z</dcterms:modified>
</cp:coreProperties>
</file>