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  <p:sldMasterId id="2147483694" r:id="rId2"/>
  </p:sldMasterIdLst>
  <p:notesMasterIdLst>
    <p:notesMasterId r:id="rId32"/>
  </p:notesMasterIdLst>
  <p:handoutMasterIdLst>
    <p:handoutMasterId r:id="rId33"/>
  </p:handoutMasterIdLst>
  <p:sldIdLst>
    <p:sldId id="354" r:id="rId3"/>
    <p:sldId id="434" r:id="rId4"/>
    <p:sldId id="435" r:id="rId5"/>
    <p:sldId id="437" r:id="rId6"/>
    <p:sldId id="436" r:id="rId7"/>
    <p:sldId id="430" r:id="rId8"/>
    <p:sldId id="431" r:id="rId9"/>
    <p:sldId id="432" r:id="rId10"/>
    <p:sldId id="433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 Strømsvåg" initials="MS" lastIdx="1" clrIdx="0">
    <p:extLst>
      <p:ext uri="{19B8F6BF-5375-455C-9EA6-DF929625EA0E}">
        <p15:presenceInfo xmlns:p15="http://schemas.microsoft.com/office/powerpoint/2012/main" userId="S-1-5-21-1123878227-590538075-4181424053-4762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1" autoAdjust="0"/>
    <p:restoredTop sz="90314" autoAdjust="0"/>
  </p:normalViewPr>
  <p:slideViewPr>
    <p:cSldViewPr snapToGrid="0" snapToObjects="1">
      <p:cViewPr varScale="1">
        <p:scale>
          <a:sx n="148" d="100"/>
          <a:sy n="148" d="100"/>
        </p:scale>
        <p:origin x="612" y="11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A0C7B-3EB3-514F-A019-41BCF9857BB1}" type="datetimeFigureOut">
              <a:rPr lang="en-US" smtClean="0"/>
              <a:t>11/25/2021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7B68F-7B68-1243-B3F3-4DEE81B29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63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1A54F-9927-BB4A-847F-2E6413031073}" type="datetimeFigureOut">
              <a:rPr lang="en-US" smtClean="0"/>
              <a:t>11/25/2021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296CF-0B2A-154E-938F-6B38F32E2D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7853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17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8473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6296CF-0B2A-154E-938F-6B38F32E2DEB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02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2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2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371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41178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2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8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sloregionen_PP_Bakgrunn_2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2"/>
          <a:stretch/>
        </p:blipFill>
        <p:spPr>
          <a:xfrm>
            <a:off x="7891963" y="0"/>
            <a:ext cx="430003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28E4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29742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71382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buClr>
                <a:schemeClr val="accent2"/>
              </a:buCl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98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309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1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8599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21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35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9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65617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8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Osloregionen_PP_Bakgrunn_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4"/>
          <a:stretch/>
        </p:blipFill>
        <p:spPr>
          <a:xfrm>
            <a:off x="7891963" y="0"/>
            <a:ext cx="429368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18CD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3182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99443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398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8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74091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917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0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11/25/2021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62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11/25/2021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94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Møte i </a:t>
            </a:r>
            <a:r>
              <a:rPr lang="nb-NO" dirty="0" smtClean="0"/>
              <a:t>faggruppe for næringssamarbeid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</a:t>
            </a:fld>
            <a:endParaRPr lang="nb-NO" dirty="0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25</a:t>
            </a:r>
            <a:r>
              <a:rPr lang="nb-NO" dirty="0" smtClean="0"/>
              <a:t>. </a:t>
            </a:r>
            <a:r>
              <a:rPr lang="nb-NO" dirty="0" smtClean="0"/>
              <a:t>november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56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 </a:t>
            </a:r>
            <a:r>
              <a:rPr lang="nb-NO" dirty="0" smtClean="0"/>
              <a:t>10 </a:t>
            </a:r>
            <a:r>
              <a:rPr lang="nb-NO" dirty="0" smtClean="0"/>
              <a:t>- </a:t>
            </a:r>
            <a:r>
              <a:rPr lang="nb-NO" dirty="0"/>
              <a:t>REGJERINGSPLATTFORM PÅ UTVALGTE POLITIKKOMRÅDER</a:t>
            </a:r>
            <a:br>
              <a:rPr lang="nb-NO" dirty="0"/>
            </a:br>
            <a:endParaRPr lang="nb-NO" dirty="0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128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Utvalgte politikkområder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Klima</a:t>
            </a:r>
          </a:p>
          <a:p>
            <a:r>
              <a:rPr lang="nb-NO" dirty="0" smtClean="0"/>
              <a:t>Næring</a:t>
            </a:r>
          </a:p>
          <a:p>
            <a:r>
              <a:rPr lang="nb-NO" dirty="0" smtClean="0"/>
              <a:t>Distrikts- og bypolitikk</a:t>
            </a:r>
          </a:p>
          <a:p>
            <a:r>
              <a:rPr lang="nb-NO" dirty="0" smtClean="0"/>
              <a:t>Transport</a:t>
            </a:r>
          </a:p>
          <a:p>
            <a:pPr lvl="1"/>
            <a:r>
              <a:rPr lang="nb-NO" dirty="0" smtClean="0"/>
              <a:t>Vei</a:t>
            </a:r>
          </a:p>
          <a:p>
            <a:pPr lvl="1"/>
            <a:r>
              <a:rPr lang="nb-NO" dirty="0" smtClean="0"/>
              <a:t>Jernbane</a:t>
            </a:r>
          </a:p>
          <a:p>
            <a:pPr lvl="1"/>
            <a:r>
              <a:rPr lang="nb-NO" dirty="0" smtClean="0"/>
              <a:t>Kyst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876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Klima og miljø overordnet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dirty="0"/>
          </a:p>
          <a:p>
            <a:pPr lvl="0"/>
            <a:r>
              <a:rPr lang="nb-NO" dirty="0"/>
              <a:t>Olje- og gassnæringen skal utvikles, ikke avvikles. Klimapolitikken skal </a:t>
            </a:r>
            <a:r>
              <a:rPr lang="nb-NO" i="1" dirty="0"/>
              <a:t>ikke være moraliserende</a:t>
            </a:r>
            <a:r>
              <a:rPr lang="nb-NO" dirty="0"/>
              <a:t>, og den må være rettferdig. Slik bevarer vi et samfunn med små forskjeller og sikrer bred, folkelig støtte til klimapolitikken</a:t>
            </a:r>
            <a:r>
              <a:rPr lang="nb-NO" dirty="0" smtClean="0"/>
              <a:t>.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Gjennomgå mandatet og sammensetningen til utvalget for </a:t>
            </a:r>
            <a:r>
              <a:rPr lang="nb-NO" i="1" dirty="0"/>
              <a:t>klimavennlige investeringer</a:t>
            </a:r>
            <a:r>
              <a:rPr lang="nb-NO" dirty="0"/>
              <a:t>, med mål om å stimulere grønne investeringer og lange verdikjeder basert på fornybare ressurser i Norge. </a:t>
            </a:r>
            <a:endParaRPr lang="nb-NO" dirty="0" smtClean="0"/>
          </a:p>
          <a:p>
            <a:pPr lvl="0"/>
            <a:endParaRPr lang="nb-NO" dirty="0"/>
          </a:p>
          <a:p>
            <a:pPr lvl="0"/>
            <a:r>
              <a:rPr lang="nb-NO" i="1" dirty="0"/>
              <a:t>CO2-avgiften</a:t>
            </a:r>
            <a:r>
              <a:rPr lang="nb-NO" dirty="0"/>
              <a:t> skal gradvis økes til om lag 2000 kroner frem mot 2030. Det skal utarbeides partnerskap med næringslivet, </a:t>
            </a:r>
            <a:r>
              <a:rPr lang="nb-NO" i="1" dirty="0"/>
              <a:t>kompensasjonsordninger eller avgiftsreduksjoner</a:t>
            </a:r>
            <a:r>
              <a:rPr lang="nb-NO" dirty="0"/>
              <a:t> for særskilt berørte grupper og næringer og tas hensyn til næringenes konkurransekraft</a:t>
            </a:r>
            <a:r>
              <a:rPr lang="nb-NO" dirty="0" smtClean="0"/>
              <a:t>.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Innrette miljø- og klimaavgifter </a:t>
            </a:r>
            <a:r>
              <a:rPr lang="nb-NO" i="1" dirty="0"/>
              <a:t>sosialt rettferdig</a:t>
            </a:r>
            <a:r>
              <a:rPr lang="nb-NO" dirty="0"/>
              <a:t>, og </a:t>
            </a:r>
            <a:r>
              <a:rPr lang="nb-NO" i="1" dirty="0"/>
              <a:t>differensiere disse geografisk</a:t>
            </a:r>
            <a:r>
              <a:rPr lang="nb-NO" dirty="0"/>
              <a:t> der det er mulig og hensiktsmessig</a:t>
            </a:r>
            <a:r>
              <a:rPr lang="nb-NO" dirty="0" smtClean="0"/>
              <a:t>.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Ikke innføre avgift på klimagassutslipp som følger av </a:t>
            </a:r>
            <a:r>
              <a:rPr lang="nb-NO" i="1" dirty="0"/>
              <a:t>biologiske prosesser</a:t>
            </a:r>
            <a:r>
              <a:rPr lang="nb-NO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593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Klima og miljø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Sikre lokalsamfunn </a:t>
            </a:r>
            <a:r>
              <a:rPr lang="nb-NO" sz="1500" i="1" dirty="0"/>
              <a:t>innflytelse over egne naturressurser</a:t>
            </a:r>
            <a:r>
              <a:rPr lang="nb-NO" sz="1500" dirty="0"/>
              <a:t> som stilles til rådighet for verdiskaping, og at lokalsamfunn og fellesskapet får en rettferdig del av verdiene som skapes.</a:t>
            </a:r>
          </a:p>
          <a:p>
            <a:pPr lvl="0"/>
            <a:r>
              <a:rPr lang="nb-NO" sz="1500" dirty="0"/>
              <a:t>Åpne for at </a:t>
            </a:r>
            <a:r>
              <a:rPr lang="nb-NO" sz="1500" i="1" dirty="0"/>
              <a:t>SPU</a:t>
            </a:r>
            <a:r>
              <a:rPr lang="nb-NO" sz="1500" dirty="0"/>
              <a:t> kan investere mer i infrastruktur for fornybar energi og annen klimateknologi innenfor målsettingen om høyest mulig avkastning til moderat risiko.</a:t>
            </a:r>
          </a:p>
          <a:p>
            <a:pPr lvl="0"/>
            <a:r>
              <a:rPr lang="nb-NO" sz="1500" dirty="0"/>
              <a:t>Kutte norske utslipp med </a:t>
            </a:r>
            <a:r>
              <a:rPr lang="nb-NO" sz="1500" i="1" dirty="0"/>
              <a:t>55 prosent mot 2030</a:t>
            </a:r>
            <a:r>
              <a:rPr lang="nb-NO" sz="1500" dirty="0"/>
              <a:t> sammenlignet med 1990, som et delmål på veien mot </a:t>
            </a:r>
            <a:r>
              <a:rPr lang="nb-NO" sz="1500" i="1" dirty="0"/>
              <a:t>netto nullutslipp i 2050</a:t>
            </a:r>
            <a:r>
              <a:rPr lang="nb-NO" sz="1500" dirty="0"/>
              <a:t>. Utslippsmålet gjelder hele økonomien, inklusive kvotepliktig sektor.</a:t>
            </a:r>
          </a:p>
          <a:p>
            <a:pPr lvl="0"/>
            <a:r>
              <a:rPr lang="nb-NO" sz="1500" dirty="0"/>
              <a:t>Bruke </a:t>
            </a:r>
            <a:r>
              <a:rPr lang="nb-NO" sz="1500" i="1" dirty="0"/>
              <a:t>skogen</a:t>
            </a:r>
            <a:r>
              <a:rPr lang="nb-NO" sz="1500" dirty="0"/>
              <a:t> aktivt som en sentral del av klimapolitikken og utarbeide et nasjonalt mål og strategi for å øke den naturlige karbonlagringen i norsk natur.</a:t>
            </a:r>
          </a:p>
          <a:p>
            <a:pPr lvl="0"/>
            <a:r>
              <a:rPr lang="nb-NO" sz="1500" dirty="0"/>
              <a:t>Vekte klima- og miljøhensyn med minimum </a:t>
            </a:r>
            <a:r>
              <a:rPr lang="nb-NO" sz="1500" i="1" dirty="0"/>
              <a:t>30 pst i offentlige anskaffelser</a:t>
            </a:r>
            <a:r>
              <a:rPr lang="nb-NO" sz="1500" dirty="0"/>
              <a:t> og høyere der det er relevant.</a:t>
            </a:r>
          </a:p>
          <a:p>
            <a:pPr lvl="0"/>
            <a:r>
              <a:rPr lang="nb-NO" sz="1500" dirty="0"/>
              <a:t>Utvikle bruk av </a:t>
            </a:r>
            <a:r>
              <a:rPr lang="nb-NO" sz="1500" i="1" dirty="0"/>
              <a:t>lav- og nullutslippsteknologi</a:t>
            </a:r>
            <a:r>
              <a:rPr lang="nb-NO" sz="1500" dirty="0"/>
              <a:t> som setter fart på den grønne omstillingen i næringslivet gjennom gjensidig forpliktende avtaler, også kalt klimapartnerskap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317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Klima og miljø - sirkulærøkonomi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Legge frem en </a:t>
            </a:r>
            <a:r>
              <a:rPr lang="nb-NO" sz="1500" i="1" dirty="0"/>
              <a:t>gjenbruksstrategi for offentlig virksomhet</a:t>
            </a:r>
            <a:r>
              <a:rPr lang="nb-NO" sz="1500" dirty="0"/>
              <a:t> samt gjennomgå og endre statens avhendingsinstruks slik at gjenbruk av statens eiendom og eiendeler blir enklere.</a:t>
            </a:r>
          </a:p>
          <a:p>
            <a:pPr lvl="0"/>
            <a:r>
              <a:rPr lang="nb-NO" sz="1500" dirty="0"/>
              <a:t>Lage en ny og forbedret </a:t>
            </a:r>
            <a:r>
              <a:rPr lang="nb-NO" sz="1500" i="1" dirty="0"/>
              <a:t>handlingsplan for sirkulærøkonomi</a:t>
            </a:r>
            <a:r>
              <a:rPr lang="nb-NO" sz="1500" dirty="0"/>
              <a:t> med konkrete og målrettede tiltak for å redusere avfall - og for å sikre økt gjenvinningsindustri og handel basert på resirkulerte ressurser i Norge.</a:t>
            </a:r>
          </a:p>
          <a:p>
            <a:pPr lvl="0"/>
            <a:r>
              <a:rPr lang="nb-NO" sz="1500" dirty="0"/>
              <a:t>Jobbe for at avfall håndteres og </a:t>
            </a:r>
            <a:r>
              <a:rPr lang="nb-NO" sz="1500" i="1" dirty="0"/>
              <a:t>gjenvinnes lokalt eller regionalt</a:t>
            </a:r>
            <a:r>
              <a:rPr lang="nb-NO" sz="1500" dirty="0"/>
              <a:t> heller enn å bli transportert over større avstander, og oppdatere forurensningsloven for å sørge for mer effektiv avfallshåndtering, slik at avfallet sorteres, videreforedles og brukes på nytt som råstoff.</a:t>
            </a:r>
          </a:p>
          <a:p>
            <a:pPr lvl="0"/>
            <a:r>
              <a:rPr lang="nb-NO" sz="1500" dirty="0"/>
              <a:t>Stille krav om at nye bygg og anlegg bygges med </a:t>
            </a:r>
            <a:r>
              <a:rPr lang="nb-NO" sz="1500" i="1" dirty="0"/>
              <a:t>klimavennlige materialer</a:t>
            </a:r>
            <a:r>
              <a:rPr lang="nb-NO" sz="1500" dirty="0"/>
              <a:t> og designes for lavt energibruk og gjenbruk, samt legge opp til at </a:t>
            </a:r>
            <a:r>
              <a:rPr lang="nb-NO" sz="1500" i="1" dirty="0"/>
              <a:t>byggeplasser blir fossilfrie</a:t>
            </a:r>
            <a:r>
              <a:rPr lang="nb-NO" sz="1500" dirty="0"/>
              <a:t>.</a:t>
            </a:r>
          </a:p>
          <a:p>
            <a:pPr lvl="0"/>
            <a:r>
              <a:rPr lang="nb-NO" sz="1500" dirty="0"/>
              <a:t>Legge til rette for </a:t>
            </a:r>
            <a:r>
              <a:rPr lang="nb-NO" sz="1500" i="1" dirty="0"/>
              <a:t>CO2-fangst og -lagring på alle større forbrenningsanlegg</a:t>
            </a:r>
            <a:r>
              <a:rPr lang="nb-NO" sz="1500" dirty="0"/>
              <a:t> på sikt, og utnytting av CO2 i industriell produksjon gjennom </a:t>
            </a:r>
            <a:r>
              <a:rPr lang="nb-NO" sz="1500" i="1" dirty="0"/>
              <a:t>CCUS</a:t>
            </a:r>
            <a:r>
              <a:rPr lang="nb-NO" sz="1500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816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Klima og miljø – klimatilpasning og natur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Planmessig styrke arbeidet for å forebygge mot fremtidige </a:t>
            </a:r>
            <a:r>
              <a:rPr lang="nb-NO" sz="1500" i="1" dirty="0"/>
              <a:t>ekstremhendelser</a:t>
            </a:r>
            <a:r>
              <a:rPr lang="nb-NO" sz="1500" dirty="0"/>
              <a:t>, og øke NVE og kommunenes mulighet til å forsere dette arbeidet. Bidra med løsninger til kommunenes arbeid med å tette etterslepet på </a:t>
            </a:r>
            <a:r>
              <a:rPr lang="nb-NO" sz="1500" i="1" dirty="0"/>
              <a:t>rehabilitering og bygging av vann- og avløpsløsninger</a:t>
            </a:r>
            <a:r>
              <a:rPr lang="nb-NO" sz="1500" dirty="0"/>
              <a:t>. Regjeringen vil fremme forslag om en </a:t>
            </a:r>
            <a:r>
              <a:rPr lang="nb-NO" sz="1500" i="1" dirty="0"/>
              <a:t>sektorlov for vann</a:t>
            </a:r>
            <a:r>
              <a:rPr lang="nb-NO" sz="1500" dirty="0"/>
              <a:t>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Øke fokuset i </a:t>
            </a:r>
            <a:r>
              <a:rPr lang="nb-NO" sz="1500" i="1" dirty="0"/>
              <a:t>arealplanleggingen</a:t>
            </a:r>
            <a:r>
              <a:rPr lang="nb-NO" sz="1500" dirty="0"/>
              <a:t> på naturområder som binder jordsmonnet, lagrer karbon, beskytter mot erosjon og som er viktig for overvannshåndtering og flomdemping.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Styrke ordningen med </a:t>
            </a:r>
            <a:r>
              <a:rPr lang="nb-NO" sz="1500" i="1" dirty="0"/>
              <a:t>«klimasats»</a:t>
            </a:r>
            <a:r>
              <a:rPr lang="nb-NO" sz="1500" dirty="0"/>
              <a:t> for kommuner og fylkeskommuner.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Følge raskt opp </a:t>
            </a:r>
            <a:r>
              <a:rPr lang="nb-NO" sz="1500" i="1" dirty="0"/>
              <a:t>handlingsplanen for Oslofjorden</a:t>
            </a:r>
            <a:r>
              <a:rPr lang="nb-NO" sz="1500" dirty="0"/>
              <a:t> med tiltak som </a:t>
            </a:r>
            <a:r>
              <a:rPr lang="nb-NO" sz="1500" i="1" dirty="0"/>
              <a:t>reduserer avrenning</a:t>
            </a:r>
            <a:r>
              <a:rPr lang="nb-NO" sz="1500" dirty="0"/>
              <a:t> fra kommuner og landbruket, innføre </a:t>
            </a:r>
            <a:r>
              <a:rPr lang="nb-NO" sz="1500" i="1" dirty="0"/>
              <a:t>forbud mot tømming av </a:t>
            </a:r>
            <a:r>
              <a:rPr lang="nb-NO" sz="1500" i="1" dirty="0" err="1"/>
              <a:t>septik</a:t>
            </a:r>
            <a:r>
              <a:rPr lang="nb-NO" sz="1500" dirty="0"/>
              <a:t> fra fritidsbåter i hele fjorden, og sikre en bærekraftig forvaltning av </a:t>
            </a:r>
            <a:r>
              <a:rPr lang="nb-NO" sz="1500" i="1" dirty="0"/>
              <a:t>fiskeriressursene</a:t>
            </a:r>
            <a:r>
              <a:rPr lang="nb-NO" sz="1500" dirty="0"/>
              <a:t> i Oslofjorden og Skagerrak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731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Endre regelverk og praksis for </a:t>
            </a:r>
            <a:r>
              <a:rPr lang="nb-NO" sz="1500" i="1" dirty="0"/>
              <a:t>offentlige anskaffelser</a:t>
            </a:r>
            <a:r>
              <a:rPr lang="nb-NO" sz="1500" dirty="0"/>
              <a:t> slik at de støtter viktige mål som bærekraft, gode lønns- og arbeidsvilkår, bruk av lærlinger, innovasjon og lokale ringvirkninger. 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Inngå gjensidig forpliktende </a:t>
            </a:r>
            <a:r>
              <a:rPr lang="nb-NO" sz="1500" i="1" dirty="0"/>
              <a:t>klimapartnerskap</a:t>
            </a:r>
            <a:r>
              <a:rPr lang="nb-NO" sz="1500" dirty="0"/>
              <a:t>, der fellesskapet bidrar med støtte til omlegging og teknologiskifte til lav- og nullutslippsløsninger.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Starte fullskalaprosjektet for </a:t>
            </a:r>
            <a:r>
              <a:rPr lang="nb-NO" sz="1500" i="1" dirty="0"/>
              <a:t>karbonfangst og -lagring</a:t>
            </a:r>
            <a:r>
              <a:rPr lang="nb-NO" sz="1500" dirty="0"/>
              <a:t> i sementproduksjonen i </a:t>
            </a:r>
            <a:r>
              <a:rPr lang="nb-NO" sz="1500" i="1" dirty="0"/>
              <a:t>Brevik</a:t>
            </a:r>
            <a:r>
              <a:rPr lang="nb-NO" sz="1500" dirty="0"/>
              <a:t>, og fortsette arbeidet med å få finansiert prosjektet på avfallsforbrenningen på </a:t>
            </a:r>
            <a:r>
              <a:rPr lang="nb-NO" sz="1500" i="1" dirty="0"/>
              <a:t>Klemetsrud.</a:t>
            </a:r>
          </a:p>
          <a:p>
            <a:pPr lvl="0"/>
            <a:endParaRPr lang="nb-NO" sz="1500" dirty="0"/>
          </a:p>
          <a:p>
            <a:r>
              <a:rPr lang="nb-NO" sz="1500" dirty="0"/>
              <a:t>Legge frem en nasjonal strategi for </a:t>
            </a:r>
            <a:r>
              <a:rPr lang="nb-NO" sz="1500" i="1" dirty="0"/>
              <a:t>klargjøring av grønne industriområder</a:t>
            </a:r>
            <a:r>
              <a:rPr lang="nb-NO" sz="1500" dirty="0"/>
              <a:t> og industriparker med internasjonale konkurransefortrinn. Strategien skal sikre tilgang til areal, energiforsyning, infrastruktur og kompetanse til fremtidige industrietableringer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114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1500" dirty="0"/>
              <a:t>Legge til rette for </a:t>
            </a:r>
            <a:r>
              <a:rPr lang="nb-NO" sz="1500" i="1" dirty="0"/>
              <a:t>storskala battericelleproduksjon</a:t>
            </a:r>
            <a:r>
              <a:rPr lang="nb-NO" sz="1500" dirty="0"/>
              <a:t> i Norge, gjennom å sikre næringen rammebetingelser som i større grad er konkurransedyktige internasjonalt.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Satse på industriell aktivitet i en </a:t>
            </a:r>
            <a:r>
              <a:rPr lang="nb-NO" sz="1500" i="1" dirty="0"/>
              <a:t>komplett batteriverdikjede</a:t>
            </a:r>
            <a:r>
              <a:rPr lang="nb-NO" sz="1500" dirty="0"/>
              <a:t>, inkludert råmaterialer, komponenter, utnyttelse, innsamling og resirkulering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Utrede opprettelsen av en </a:t>
            </a:r>
            <a:r>
              <a:rPr lang="nb-NO" sz="1500" i="1" dirty="0"/>
              <a:t>statlig skyløsning</a:t>
            </a:r>
            <a:r>
              <a:rPr lang="nb-NO" sz="1500" dirty="0"/>
              <a:t> for lagring av offentlige data som helsedata, finansdata og informasjon om innbyggere og infrastruktur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718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Tilrettelegge for </a:t>
            </a:r>
            <a:r>
              <a:rPr lang="nb-NO" sz="1500" i="1" dirty="0"/>
              <a:t>gårdssalg</a:t>
            </a:r>
            <a:r>
              <a:rPr lang="nb-NO" sz="1500" dirty="0"/>
              <a:t> av lokalprodusert alkoholholdig drikke.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Utvikle en nasjonal </a:t>
            </a:r>
            <a:r>
              <a:rPr lang="nb-NO" sz="1500" i="1" dirty="0"/>
              <a:t>godkjenningsordning for lokal- og regionguider</a:t>
            </a:r>
            <a:r>
              <a:rPr lang="nb-NO" sz="1500" dirty="0"/>
              <a:t>, turledere og </a:t>
            </a:r>
            <a:r>
              <a:rPr lang="nb-NO" sz="1500" dirty="0" err="1"/>
              <a:t>fjellførere</a:t>
            </a:r>
            <a:r>
              <a:rPr lang="nb-NO" sz="1500" dirty="0"/>
              <a:t>, samarbeid med friluftsorganisasjonene.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Sikre lokal verdiskaping og tilrettelegging ved å gi kommuner mulighet til å innføre </a:t>
            </a:r>
            <a:r>
              <a:rPr lang="nb-NO" sz="1500" i="1" dirty="0"/>
              <a:t>besøksbidrag</a:t>
            </a:r>
            <a:r>
              <a:rPr lang="nb-NO" sz="1500" dirty="0"/>
              <a:t>. Det skal raskt settes i gang ett eller flere pilotprosjekter, for eksempel i Lofoten, basert på lokalt initiativ.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Vurdere en </a:t>
            </a:r>
            <a:r>
              <a:rPr lang="nb-NO" sz="1500" i="1" dirty="0"/>
              <a:t>lokal deponikostnad</a:t>
            </a:r>
            <a:r>
              <a:rPr lang="nb-NO" sz="1500" dirty="0"/>
              <a:t> for uutnyttede overskuddsmasser.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1308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Jordbruk/skogbruk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1500" dirty="0"/>
              <a:t>Innføre priskontroll på </a:t>
            </a:r>
            <a:r>
              <a:rPr lang="nb-NO" sz="1500" i="1" dirty="0"/>
              <a:t>skogeigedomar.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 err="1"/>
              <a:t>Setje</a:t>
            </a:r>
            <a:r>
              <a:rPr lang="nb-NO" sz="1500" dirty="0"/>
              <a:t> </a:t>
            </a:r>
            <a:r>
              <a:rPr lang="nb-NO" sz="1500" dirty="0" err="1"/>
              <a:t>eit</a:t>
            </a:r>
            <a:r>
              <a:rPr lang="nb-NO" sz="1500" dirty="0"/>
              <a:t> nytt langsiktig mål om maksimal omdisponering av 2000 dekar </a:t>
            </a:r>
            <a:r>
              <a:rPr lang="nb-NO" sz="1500" i="1" dirty="0"/>
              <a:t>dyrka mark</a:t>
            </a:r>
            <a:r>
              <a:rPr lang="nb-NO" sz="1500" dirty="0"/>
              <a:t> </a:t>
            </a:r>
            <a:r>
              <a:rPr lang="nb-NO" sz="1500" dirty="0" err="1"/>
              <a:t>årleg</a:t>
            </a:r>
            <a:r>
              <a:rPr lang="nb-NO" sz="1500" dirty="0"/>
              <a:t>. Sikre at </a:t>
            </a:r>
            <a:r>
              <a:rPr lang="nb-NO" sz="1500" i="1" dirty="0"/>
              <a:t>jordvern</a:t>
            </a:r>
            <a:r>
              <a:rPr lang="nb-NO" sz="1500" dirty="0"/>
              <a:t> blir </a:t>
            </a:r>
            <a:r>
              <a:rPr lang="nb-NO" sz="1500" dirty="0" err="1"/>
              <a:t>eit</a:t>
            </a:r>
            <a:r>
              <a:rPr lang="nb-NO" sz="1500" dirty="0"/>
              <a:t> overordna omsyn i </a:t>
            </a:r>
            <a:r>
              <a:rPr lang="nb-NO" sz="1500" dirty="0" err="1"/>
              <a:t>arealforvaltinga</a:t>
            </a:r>
            <a:r>
              <a:rPr lang="nb-NO" sz="1500" dirty="0"/>
              <a:t>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/>
              <a:t>Vurdere </a:t>
            </a:r>
            <a:r>
              <a:rPr lang="nb-NO" sz="1500" dirty="0" err="1"/>
              <a:t>forbod</a:t>
            </a:r>
            <a:r>
              <a:rPr lang="nb-NO" sz="1500" dirty="0"/>
              <a:t> mot </a:t>
            </a:r>
            <a:r>
              <a:rPr lang="nb-NO" sz="1500" i="1" dirty="0" err="1"/>
              <a:t>opsjonsavtalar</a:t>
            </a:r>
            <a:r>
              <a:rPr lang="nb-NO" sz="1500" i="1" dirty="0"/>
              <a:t> </a:t>
            </a:r>
            <a:r>
              <a:rPr lang="nb-NO" sz="1500" dirty="0"/>
              <a:t>på dyrka eller dyrkbar mark.</a:t>
            </a:r>
          </a:p>
          <a:p>
            <a:pPr lvl="0"/>
            <a:endParaRPr lang="nb-NO" sz="1500" dirty="0"/>
          </a:p>
          <a:p>
            <a:pPr lvl="0"/>
            <a:r>
              <a:rPr lang="nb-NO" sz="1500" dirty="0" err="1"/>
              <a:t>Leggje</a:t>
            </a:r>
            <a:r>
              <a:rPr lang="nb-NO" sz="1500" dirty="0"/>
              <a:t> til rette for at det blir bygd anlegg for </a:t>
            </a:r>
            <a:r>
              <a:rPr lang="nb-NO" sz="1500" i="1" dirty="0"/>
              <a:t>gjenvinning av brukt tremateriale</a:t>
            </a:r>
            <a:r>
              <a:rPr lang="nb-NO" sz="1500" dirty="0"/>
              <a:t> </a:t>
            </a:r>
            <a:r>
              <a:rPr lang="nb-NO" sz="1500" dirty="0" err="1"/>
              <a:t>frå</a:t>
            </a:r>
            <a:r>
              <a:rPr lang="nb-NO" sz="1500" dirty="0"/>
              <a:t> bygg, som </a:t>
            </a:r>
            <a:r>
              <a:rPr lang="nb-NO" sz="1500" dirty="0" err="1"/>
              <a:t>sikrar</a:t>
            </a:r>
            <a:r>
              <a:rPr lang="nb-NO" sz="1500" dirty="0"/>
              <a:t> at materialet kan </a:t>
            </a:r>
            <a:r>
              <a:rPr lang="nb-NO" sz="1500" dirty="0" err="1"/>
              <a:t>brukast</a:t>
            </a:r>
            <a:r>
              <a:rPr lang="nb-NO" sz="1500" dirty="0"/>
              <a:t> til nye industriprodukt for å </a:t>
            </a:r>
            <a:r>
              <a:rPr lang="nb-NO" sz="1500" dirty="0" err="1"/>
              <a:t>auke</a:t>
            </a:r>
            <a:r>
              <a:rPr lang="nb-NO" sz="1500" dirty="0"/>
              <a:t> sysselsettinga og verdiskapinga.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926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Sak </a:t>
            </a:r>
            <a:r>
              <a:rPr lang="nb-NO" dirty="0" smtClean="0"/>
              <a:t>6 </a:t>
            </a:r>
            <a:r>
              <a:rPr lang="nb-NO" dirty="0"/>
              <a:t>- </a:t>
            </a:r>
            <a:r>
              <a:rPr lang="nb-NO" dirty="0" smtClean="0"/>
              <a:t>VIKEN </a:t>
            </a:r>
            <a:r>
              <a:rPr lang="nb-NO" dirty="0"/>
              <a:t>FYLKESKOMMUNES HØRING AV PLANPROGRAM REGIONALE PLANER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5596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8513" y="92467"/>
            <a:ext cx="10972799" cy="1808056"/>
          </a:xfrm>
        </p:spPr>
        <p:txBody>
          <a:bodyPr/>
          <a:lstStyle/>
          <a:p>
            <a:r>
              <a:rPr lang="nb-NO" dirty="0" smtClean="0"/>
              <a:t>Distriktspolitikk (ikke fullstendig liste)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9750" y="1638730"/>
            <a:ext cx="10830323" cy="4180224"/>
          </a:xfrm>
        </p:spPr>
        <p:txBody>
          <a:bodyPr>
            <a:noAutofit/>
          </a:bodyPr>
          <a:lstStyle/>
          <a:p>
            <a:r>
              <a:rPr lang="nb-NO" sz="1800" dirty="0" smtClean="0"/>
              <a:t>Legge </a:t>
            </a:r>
            <a:r>
              <a:rPr lang="nb-NO" sz="1800" dirty="0"/>
              <a:t>til rette for et økt kommunalt selvstyre med større grad av </a:t>
            </a:r>
            <a:r>
              <a:rPr lang="nb-NO" sz="1800" dirty="0" smtClean="0"/>
              <a:t>innovasjon</a:t>
            </a:r>
            <a:endParaRPr lang="nb-NO" sz="1800" dirty="0"/>
          </a:p>
          <a:p>
            <a:r>
              <a:rPr lang="nb-NO" sz="1800" dirty="0" smtClean="0"/>
              <a:t>Videreutvikle </a:t>
            </a:r>
            <a:r>
              <a:rPr lang="nb-NO" sz="1800" dirty="0"/>
              <a:t>kommunenes verktøykasse i natur og </a:t>
            </a:r>
            <a:r>
              <a:rPr lang="nb-NO" sz="1800" dirty="0" smtClean="0"/>
              <a:t>klimaarbeidet</a:t>
            </a:r>
          </a:p>
          <a:p>
            <a:r>
              <a:rPr lang="nb-NO" sz="1800" dirty="0" smtClean="0"/>
              <a:t>Gjennomgå </a:t>
            </a:r>
            <a:r>
              <a:rPr lang="nb-NO" sz="1800" dirty="0"/>
              <a:t>og styrke virkemiddelapparatet og fylkeskommunenes rolle i distrikts- </a:t>
            </a:r>
            <a:r>
              <a:rPr lang="nb-NO" sz="1800" dirty="0" smtClean="0"/>
              <a:t>og regionalpolitikken</a:t>
            </a:r>
            <a:r>
              <a:rPr lang="nb-NO" sz="1800" dirty="0"/>
              <a:t>.</a:t>
            </a:r>
          </a:p>
          <a:p>
            <a:r>
              <a:rPr lang="nb-NO" sz="1800" dirty="0" smtClean="0"/>
              <a:t>Legge </a:t>
            </a:r>
            <a:r>
              <a:rPr lang="nb-NO" sz="1800" dirty="0"/>
              <a:t>til rette for at statlige ansatte kan jobbe desentralisert gjennom </a:t>
            </a:r>
            <a:r>
              <a:rPr lang="nb-NO" sz="1800" dirty="0" smtClean="0"/>
              <a:t>å innføre nærhetsprinsipper </a:t>
            </a:r>
            <a:r>
              <a:rPr lang="nb-NO" sz="1800" dirty="0"/>
              <a:t>for statlig </a:t>
            </a:r>
            <a:r>
              <a:rPr lang="nb-NO" sz="1800" dirty="0" smtClean="0"/>
              <a:t>styring</a:t>
            </a:r>
            <a:endParaRPr lang="nb-NO" sz="1800" dirty="0"/>
          </a:p>
          <a:p>
            <a:pPr lvl="1"/>
            <a:r>
              <a:rPr lang="nb-NO" sz="1600" dirty="0" smtClean="0"/>
              <a:t>Nye </a:t>
            </a:r>
            <a:r>
              <a:rPr lang="nb-NO" sz="1600" dirty="0"/>
              <a:t>statlige arbeidsplasser skal legges utenfor Oslo, med mindre helt å</a:t>
            </a:r>
            <a:r>
              <a:rPr lang="nb-NO" sz="1600" dirty="0" smtClean="0"/>
              <a:t>penbare grunner </a:t>
            </a:r>
            <a:r>
              <a:rPr lang="nb-NO" sz="1600" dirty="0"/>
              <a:t>tilsier noe </a:t>
            </a:r>
            <a:r>
              <a:rPr lang="nb-NO" sz="1600" dirty="0" smtClean="0"/>
              <a:t>annet. Veksten </a:t>
            </a:r>
            <a:r>
              <a:rPr lang="nb-NO" sz="1600" dirty="0"/>
              <a:t>innenfor eksisterende statlige arbeidsplasser </a:t>
            </a:r>
            <a:r>
              <a:rPr lang="nb-NO" sz="1600" dirty="0" smtClean="0"/>
              <a:t>skal fordeles </a:t>
            </a:r>
            <a:r>
              <a:rPr lang="nb-NO" sz="1600" dirty="0"/>
              <a:t>mer rettferdig mellom by og land</a:t>
            </a:r>
            <a:r>
              <a:rPr lang="nb-NO" sz="1600" dirty="0" smtClean="0"/>
              <a:t>. </a:t>
            </a:r>
          </a:p>
          <a:p>
            <a:pPr lvl="1"/>
            <a:r>
              <a:rPr lang="nb-NO" sz="1600" dirty="0" smtClean="0"/>
              <a:t>Det skal bygges sterke kompetansemiljøer i hele landet gjennom en jevnere fordeling av offentlige arbeidsplasser.</a:t>
            </a:r>
          </a:p>
          <a:p>
            <a:r>
              <a:rPr lang="nb-NO" sz="1800" dirty="0" smtClean="0"/>
              <a:t>Iverksette </a:t>
            </a:r>
            <a:r>
              <a:rPr lang="nb-NO" sz="1800" dirty="0"/>
              <a:t>arbeidet med bygdevekstavtaler </a:t>
            </a:r>
            <a:r>
              <a:rPr lang="nb-NO" sz="1800" dirty="0" smtClean="0"/>
              <a:t>på </a:t>
            </a:r>
            <a:r>
              <a:rPr lang="nb-NO" sz="1800" dirty="0"/>
              <a:t>utvalgte steder i landet.</a:t>
            </a:r>
          </a:p>
          <a:p>
            <a:r>
              <a:rPr lang="nb-NO" sz="1800" dirty="0" smtClean="0"/>
              <a:t>Utvikle </a:t>
            </a:r>
            <a:r>
              <a:rPr lang="nb-NO" sz="1800" dirty="0"/>
              <a:t>regionvekstavtaler mellom staten, kommuner og regioner, som skal sikre utvikling </a:t>
            </a:r>
            <a:r>
              <a:rPr lang="nb-NO" sz="1800" dirty="0" smtClean="0"/>
              <a:t>og vekst </a:t>
            </a:r>
            <a:r>
              <a:rPr lang="nb-NO" sz="1800" dirty="0"/>
              <a:t>i hele landet og langsiktige rammer for </a:t>
            </a:r>
            <a:r>
              <a:rPr lang="nb-NO" sz="1800" dirty="0" smtClean="0"/>
              <a:t>næringsliv</a:t>
            </a:r>
            <a:r>
              <a:rPr lang="nb-NO" sz="1800" dirty="0"/>
              <a:t>, transport, bosetting, </a:t>
            </a:r>
            <a:endParaRPr lang="nb-NO" sz="1800" dirty="0" smtClean="0"/>
          </a:p>
          <a:p>
            <a:r>
              <a:rPr lang="nb-NO" sz="1800" dirty="0" smtClean="0"/>
              <a:t>Gjøre </a:t>
            </a:r>
            <a:r>
              <a:rPr lang="nb-NO" sz="1800" dirty="0"/>
              <a:t>tilgangen til høyhastighetsbredband</a:t>
            </a:r>
            <a:r>
              <a:rPr lang="nb-NO" sz="1800" dirty="0" smtClean="0"/>
              <a:t> </a:t>
            </a:r>
            <a:r>
              <a:rPr lang="nb-NO" sz="1800" dirty="0"/>
              <a:t>til en rettighet </a:t>
            </a:r>
            <a:r>
              <a:rPr lang="nb-NO" sz="1800" dirty="0" smtClean="0"/>
              <a:t>på </a:t>
            </a:r>
            <a:r>
              <a:rPr lang="nb-NO" sz="1800" dirty="0"/>
              <a:t>lik linje </a:t>
            </a:r>
            <a:r>
              <a:rPr lang="nb-NO" sz="1800" dirty="0" smtClean="0"/>
              <a:t>med strøm, alle tilgang innen </a:t>
            </a:r>
            <a:r>
              <a:rPr lang="nb-NO" sz="1800" dirty="0"/>
              <a:t>2025.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728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Fylkes- og kommunestruktur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Videreføre tre direkte folkevalgte forvaltningsnivåer.</a:t>
            </a:r>
          </a:p>
          <a:p>
            <a:r>
              <a:rPr lang="nb-NO" dirty="0" smtClean="0"/>
              <a:t>Oppløse </a:t>
            </a:r>
            <a:r>
              <a:rPr lang="nb-NO" dirty="0"/>
              <a:t>tvangssammenslåtte fylkeskommuner som sender søknad etter vedtak i </a:t>
            </a:r>
            <a:r>
              <a:rPr lang="nb-NO" dirty="0" smtClean="0"/>
              <a:t>fylkestinget innen </a:t>
            </a:r>
            <a:r>
              <a:rPr lang="nb-NO" dirty="0"/>
              <a:t>1. juli 2022.</a:t>
            </a:r>
          </a:p>
          <a:p>
            <a:r>
              <a:rPr lang="nb-NO" dirty="0" smtClean="0"/>
              <a:t>Oppløse </a:t>
            </a:r>
            <a:r>
              <a:rPr lang="nb-NO" dirty="0"/>
              <a:t>tvangssammenslåtte kommuner som sender søknad etter vedtak i </a:t>
            </a:r>
            <a:r>
              <a:rPr lang="nb-NO" dirty="0" smtClean="0"/>
              <a:t>kommunestyret innen </a:t>
            </a:r>
            <a:r>
              <a:rPr lang="nb-NO" dirty="0"/>
              <a:t>1. juli 2022.</a:t>
            </a:r>
          </a:p>
          <a:p>
            <a:r>
              <a:rPr lang="nb-NO" dirty="0" smtClean="0"/>
              <a:t>Fjerne </a:t>
            </a:r>
            <a:r>
              <a:rPr lang="nb-NO" dirty="0"/>
              <a:t>delene i inntektssystemet som straffer kommuner som ikke slår seg sammen.</a:t>
            </a:r>
          </a:p>
          <a:p>
            <a:r>
              <a:rPr lang="nb-NO" dirty="0" smtClean="0"/>
              <a:t>Sette </a:t>
            </a:r>
            <a:r>
              <a:rPr lang="nb-NO" dirty="0"/>
              <a:t>ned et ekspertutvalg som skal gå gjennom fylkeskommunenes inntektssystem, </a:t>
            </a:r>
            <a:r>
              <a:rPr lang="nb-NO" dirty="0" smtClean="0"/>
              <a:t>når fylkesstruktur </a:t>
            </a:r>
            <a:r>
              <a:rPr lang="nb-NO" dirty="0"/>
              <a:t>er avklart.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214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Bypolitikk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8786" y="1600201"/>
            <a:ext cx="11340607" cy="4180224"/>
          </a:xfrm>
        </p:spPr>
        <p:txBody>
          <a:bodyPr/>
          <a:lstStyle/>
          <a:p>
            <a:r>
              <a:rPr lang="nb-NO" dirty="0" smtClean="0"/>
              <a:t>Utvikle </a:t>
            </a:r>
            <a:r>
              <a:rPr lang="nb-NO" dirty="0"/>
              <a:t>storbyområdene med boliger og arbeidsplasser slik at økningen i </a:t>
            </a:r>
            <a:r>
              <a:rPr lang="nb-NO" dirty="0" smtClean="0"/>
              <a:t>persontransporten kan </a:t>
            </a:r>
            <a:r>
              <a:rPr lang="nb-NO" dirty="0"/>
              <a:t>gjennomføres til fots, på sykkel eller med kollektivtrafikk.</a:t>
            </a:r>
          </a:p>
          <a:p>
            <a:r>
              <a:rPr lang="nb-NO" dirty="0" smtClean="0"/>
              <a:t>Knytte </a:t>
            </a:r>
            <a:r>
              <a:rPr lang="nb-NO" dirty="0"/>
              <a:t>infrastruktur til boligbygging og øke boligbygging rundt kollektivknutepunktene </a:t>
            </a:r>
            <a:r>
              <a:rPr lang="nb-NO" dirty="0" smtClean="0"/>
              <a:t>i storbyene</a:t>
            </a:r>
            <a:r>
              <a:rPr lang="nb-NO" dirty="0"/>
              <a:t>.</a:t>
            </a:r>
          </a:p>
          <a:p>
            <a:r>
              <a:rPr lang="nb-NO" dirty="0" smtClean="0"/>
              <a:t>Sikre </a:t>
            </a:r>
            <a:r>
              <a:rPr lang="nb-NO" dirty="0"/>
              <a:t>grøntområder og bidra til bedre overvannshåndtering.</a:t>
            </a:r>
          </a:p>
          <a:p>
            <a:r>
              <a:rPr lang="nb-NO" dirty="0" smtClean="0"/>
              <a:t>Forsterke </a:t>
            </a:r>
            <a:r>
              <a:rPr lang="nb-NO" dirty="0"/>
              <a:t>og utvide områdesatsingene i de store byene.</a:t>
            </a:r>
          </a:p>
          <a:p>
            <a:r>
              <a:rPr lang="nb-NO" dirty="0" smtClean="0"/>
              <a:t>Utjevne </a:t>
            </a:r>
            <a:r>
              <a:rPr lang="nb-NO" dirty="0"/>
              <a:t>forskjeller i levekår, sikre sosial mobilitet og forebygge barnefattigdom.</a:t>
            </a:r>
          </a:p>
          <a:p>
            <a:r>
              <a:rPr lang="nb-NO" dirty="0" smtClean="0"/>
              <a:t>Tilby </a:t>
            </a:r>
            <a:r>
              <a:rPr lang="nb-NO" dirty="0"/>
              <a:t>kommunene å øke det statlige bidraget til 70 prosent i prosjektene som i </a:t>
            </a:r>
            <a:r>
              <a:rPr lang="nb-NO" dirty="0" smtClean="0"/>
              <a:t>dag finansieres </a:t>
            </a:r>
            <a:r>
              <a:rPr lang="nb-NO" dirty="0"/>
              <a:t>66/34 av utbyggingskostnadene i store kollektivprosjekter i og rundt de </a:t>
            </a:r>
            <a:r>
              <a:rPr lang="nb-NO" dirty="0" smtClean="0"/>
              <a:t>store byene</a:t>
            </a:r>
            <a:r>
              <a:rPr lang="nb-NO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8578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Arealpolitikk og </a:t>
            </a:r>
            <a:r>
              <a:rPr lang="nb-NO" dirty="0" smtClean="0"/>
              <a:t>planlegging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Mer differensiert </a:t>
            </a:r>
            <a:r>
              <a:rPr lang="nb-NO" dirty="0"/>
              <a:t>forvaltning av </a:t>
            </a:r>
            <a:r>
              <a:rPr lang="nb-NO" dirty="0" smtClean="0"/>
              <a:t>strandsonen</a:t>
            </a:r>
          </a:p>
          <a:p>
            <a:r>
              <a:rPr lang="nb-NO" dirty="0" smtClean="0"/>
              <a:t>Sørge </a:t>
            </a:r>
            <a:r>
              <a:rPr lang="nb-NO" dirty="0"/>
              <a:t>for at skog som vernes på privateid grunn, skal være frivillig vern.</a:t>
            </a:r>
          </a:p>
          <a:p>
            <a:r>
              <a:rPr lang="nb-NO" dirty="0" smtClean="0"/>
              <a:t>Styrke </a:t>
            </a:r>
            <a:r>
              <a:rPr lang="nb-NO" dirty="0"/>
              <a:t>jordvernet.</a:t>
            </a:r>
          </a:p>
          <a:p>
            <a:r>
              <a:rPr lang="nb-NO" dirty="0" smtClean="0"/>
              <a:t>Påse </a:t>
            </a:r>
            <a:r>
              <a:rPr lang="nb-NO" dirty="0"/>
              <a:t>at de statlige planretningslinjene for samordnet bolig-, areal- og </a:t>
            </a:r>
            <a:r>
              <a:rPr lang="nb-NO" dirty="0" smtClean="0"/>
              <a:t>transportplanlegging er </a:t>
            </a:r>
            <a:r>
              <a:rPr lang="nb-NO" dirty="0"/>
              <a:t>tilpasset regionale og lokale forhold.</a:t>
            </a:r>
          </a:p>
          <a:p>
            <a:r>
              <a:rPr lang="nb-NO" dirty="0" smtClean="0"/>
              <a:t>Evaluere statlige planretningslinjer for </a:t>
            </a:r>
            <a:r>
              <a:rPr lang="nb-NO" dirty="0"/>
              <a:t>samordnet bolig-, areal- og </a:t>
            </a:r>
            <a:r>
              <a:rPr lang="nb-NO" dirty="0" smtClean="0"/>
              <a:t>transportplanlegging, sikre </a:t>
            </a:r>
            <a:r>
              <a:rPr lang="nb-NO" dirty="0"/>
              <a:t>at det legges til rette for vekst og utvikling i områder med svak eller </a:t>
            </a:r>
            <a:r>
              <a:rPr lang="nb-NO" dirty="0" smtClean="0"/>
              <a:t>negativ befolknings-utvikling</a:t>
            </a:r>
            <a:r>
              <a:rPr lang="nb-NO" dirty="0"/>
              <a:t>. </a:t>
            </a:r>
            <a:r>
              <a:rPr lang="nb-NO" dirty="0" smtClean="0"/>
              <a:t>Planretningslinjene </a:t>
            </a:r>
            <a:r>
              <a:rPr lang="nb-NO" dirty="0"/>
              <a:t>skal ikke bidra til raskere nedbygging av </a:t>
            </a:r>
            <a:r>
              <a:rPr lang="nb-NO" dirty="0" smtClean="0"/>
              <a:t>dyrket mark</a:t>
            </a:r>
            <a:r>
              <a:rPr lang="nb-NO" dirty="0"/>
              <a:t>. </a:t>
            </a:r>
            <a:endParaRPr lang="nb-NO" dirty="0" smtClean="0"/>
          </a:p>
          <a:p>
            <a:r>
              <a:rPr lang="nb-NO" dirty="0" smtClean="0"/>
              <a:t>Forenkle </a:t>
            </a:r>
            <a:r>
              <a:rPr lang="nb-NO" dirty="0"/>
              <a:t>plan- og bygningsloven slik at planprosessene går raskere og vurdere å </a:t>
            </a:r>
            <a:r>
              <a:rPr lang="nb-NO" dirty="0" smtClean="0"/>
              <a:t>redusere antall </a:t>
            </a:r>
            <a:r>
              <a:rPr lang="nb-NO" dirty="0"/>
              <a:t>søknadspliktige byggetiltak.</a:t>
            </a:r>
          </a:p>
          <a:p>
            <a:r>
              <a:rPr lang="nb-NO" dirty="0" smtClean="0"/>
              <a:t>Sikre </a:t>
            </a:r>
            <a:r>
              <a:rPr lang="nb-NO" dirty="0"/>
              <a:t>at geologisk informasjon og kompetanse blir utnyttet bedre i arealplanleggingen.</a:t>
            </a:r>
          </a:p>
          <a:p>
            <a:r>
              <a:rPr lang="nb-NO" dirty="0" smtClean="0"/>
              <a:t>Ivareta </a:t>
            </a:r>
            <a:r>
              <a:rPr lang="nb-NO" dirty="0"/>
              <a:t>hensynet til natur og klima i plan- og bygningsloven.</a:t>
            </a:r>
          </a:p>
          <a:p>
            <a:r>
              <a:rPr lang="nb-NO" dirty="0" smtClean="0"/>
              <a:t>Påse </a:t>
            </a:r>
            <a:r>
              <a:rPr lang="nb-NO" dirty="0"/>
              <a:t>at statsforvalteren samordner innsigelser godt </a:t>
            </a:r>
            <a:r>
              <a:rPr lang="nb-NO" dirty="0" smtClean="0"/>
              <a:t>nok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474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Transport: Grønne veivalg som binder hele landet sammen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Redusere klimagassutslippene fra transportsektoren, og bidra til at vi når våre </a:t>
            </a:r>
            <a:r>
              <a:rPr lang="nb-NO" dirty="0" smtClean="0"/>
              <a:t>internasjonale klimaforpliktelser</a:t>
            </a:r>
            <a:r>
              <a:rPr lang="nb-NO" dirty="0"/>
              <a:t>.</a:t>
            </a:r>
          </a:p>
          <a:p>
            <a:r>
              <a:rPr lang="nb-NO" dirty="0" smtClean="0"/>
              <a:t>Intensivere </a:t>
            </a:r>
            <a:r>
              <a:rPr lang="nb-NO" dirty="0"/>
              <a:t>arbeidet for å nå visjonen om null drepte og hardt skadde i trafikken.</a:t>
            </a:r>
          </a:p>
          <a:p>
            <a:r>
              <a:rPr lang="nb-NO" dirty="0" smtClean="0"/>
              <a:t>Bekjempe </a:t>
            </a:r>
            <a:r>
              <a:rPr lang="nb-NO" dirty="0"/>
              <a:t>sosial dumping i transportsektoren.</a:t>
            </a:r>
          </a:p>
          <a:p>
            <a:r>
              <a:rPr lang="nb-NO" dirty="0" smtClean="0"/>
              <a:t>Sørge </a:t>
            </a:r>
            <a:r>
              <a:rPr lang="nb-NO" dirty="0"/>
              <a:t>for at samferdselsinvesteringer styrker norske bedrifter med norske lønns- </a:t>
            </a:r>
            <a:r>
              <a:rPr lang="nb-NO" dirty="0" smtClean="0"/>
              <a:t>og arbeidsvilkår</a:t>
            </a:r>
            <a:r>
              <a:rPr lang="nb-NO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521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 effektiv transportpolitikk for hele </a:t>
            </a:r>
            <a:r>
              <a:rPr lang="nb-NO" dirty="0" smtClean="0"/>
              <a:t>landet (1)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0" y="1528281"/>
            <a:ext cx="11061843" cy="41802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Tilby </a:t>
            </a:r>
            <a:r>
              <a:rPr lang="nb-NO" dirty="0"/>
              <a:t>kommunene å øke det statlige bidraget til 70 prosent i prosjektene som i </a:t>
            </a:r>
            <a:r>
              <a:rPr lang="nb-NO" dirty="0" smtClean="0"/>
              <a:t>dag finansieres </a:t>
            </a:r>
            <a:r>
              <a:rPr lang="nb-NO" dirty="0"/>
              <a:t>66/34 av utbyggingskostnadene i store kollektivprosjekter i og rundt de </a:t>
            </a:r>
            <a:r>
              <a:rPr lang="nb-NO" dirty="0" smtClean="0"/>
              <a:t>store byene</a:t>
            </a:r>
            <a:r>
              <a:rPr lang="nb-NO" dirty="0"/>
              <a:t>.</a:t>
            </a:r>
          </a:p>
          <a:p>
            <a:r>
              <a:rPr lang="nb-NO" dirty="0" smtClean="0"/>
              <a:t>Innrette </a:t>
            </a:r>
            <a:r>
              <a:rPr lang="nb-NO" dirty="0"/>
              <a:t>avgiftssystemet slik at det er rettferdig og bidrar til kutt i utslipp av klimagasser, </a:t>
            </a:r>
            <a:r>
              <a:rPr lang="nb-NO" dirty="0" smtClean="0"/>
              <a:t>utrede </a:t>
            </a:r>
            <a:r>
              <a:rPr lang="nb-NO" dirty="0"/>
              <a:t>løsninger som kan erstatte </a:t>
            </a:r>
            <a:r>
              <a:rPr lang="nb-NO" dirty="0" smtClean="0"/>
              <a:t>bompenger.</a:t>
            </a:r>
            <a:endParaRPr lang="nb-NO" dirty="0"/>
          </a:p>
          <a:p>
            <a:r>
              <a:rPr lang="nb-NO" dirty="0" smtClean="0"/>
              <a:t>Ta </a:t>
            </a:r>
            <a:r>
              <a:rPr lang="nb-NO" dirty="0"/>
              <a:t>initiativ til at det etableres </a:t>
            </a:r>
            <a:r>
              <a:rPr lang="nb-NO" dirty="0" err="1"/>
              <a:t>landstrøm</a:t>
            </a:r>
            <a:r>
              <a:rPr lang="nb-NO" dirty="0"/>
              <a:t> ved de største havnene.</a:t>
            </a:r>
          </a:p>
          <a:p>
            <a:r>
              <a:rPr lang="nb-NO" dirty="0" smtClean="0"/>
              <a:t>Stimulere </a:t>
            </a:r>
            <a:r>
              <a:rPr lang="nb-NO" dirty="0"/>
              <a:t>til økt bruk av biodrivstoff og skjerpe kravene til innblanding av </a:t>
            </a:r>
            <a:r>
              <a:rPr lang="nb-NO" dirty="0" smtClean="0"/>
              <a:t>2.generasjons biodrivstoff </a:t>
            </a:r>
          </a:p>
          <a:p>
            <a:r>
              <a:rPr lang="nb-NO" dirty="0" smtClean="0"/>
              <a:t>Sette </a:t>
            </a:r>
            <a:r>
              <a:rPr lang="nb-NO" dirty="0"/>
              <a:t>som mål at driften av landets flyplasser er fossilfri innen 2030, og legge til rette for </a:t>
            </a:r>
            <a:r>
              <a:rPr lang="nb-NO" dirty="0" smtClean="0"/>
              <a:t>at all </a:t>
            </a:r>
            <a:r>
              <a:rPr lang="nb-NO" dirty="0"/>
              <a:t>innenriks flytrafikk blir utslippsfri.</a:t>
            </a:r>
          </a:p>
          <a:p>
            <a:r>
              <a:rPr lang="nb-NO" dirty="0" smtClean="0"/>
              <a:t>Stimulere </a:t>
            </a:r>
            <a:r>
              <a:rPr lang="nb-NO" dirty="0"/>
              <a:t>til at det utvikles fossilfrie energibærere for jernbane, tungtransport og store skip.</a:t>
            </a:r>
          </a:p>
          <a:p>
            <a:r>
              <a:rPr lang="nb-NO" dirty="0" smtClean="0"/>
              <a:t>Utrede </a:t>
            </a:r>
            <a:r>
              <a:rPr lang="nb-NO" dirty="0"/>
              <a:t>et nasjonalt ungdomskort for kollektivtrafikk.</a:t>
            </a:r>
          </a:p>
          <a:p>
            <a:r>
              <a:rPr lang="nb-NO" dirty="0" smtClean="0"/>
              <a:t>Legge </a:t>
            </a:r>
            <a:r>
              <a:rPr lang="nb-NO" dirty="0"/>
              <a:t>til rette for at ekspressbusser skal spille en viktig rolle i kollektivtilbudet.</a:t>
            </a:r>
          </a:p>
          <a:p>
            <a:r>
              <a:rPr lang="nb-NO" dirty="0" smtClean="0"/>
              <a:t>Gjøre </a:t>
            </a:r>
            <a:r>
              <a:rPr lang="nb-NO" dirty="0"/>
              <a:t>det attraktivt å velge lav- og nullutslippskjøretøy med mål om at 100 prosent av </a:t>
            </a:r>
            <a:r>
              <a:rPr lang="nb-NO" dirty="0" smtClean="0"/>
              <a:t>nye personbiler </a:t>
            </a:r>
            <a:r>
              <a:rPr lang="nb-NO" dirty="0"/>
              <a:t>er fossilfrie innen utgangen av 2025.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494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0294" y="89704"/>
            <a:ext cx="10972799" cy="1143000"/>
          </a:xfrm>
        </p:spPr>
        <p:txBody>
          <a:bodyPr/>
          <a:lstStyle/>
          <a:p>
            <a:r>
              <a:rPr lang="nb-NO" dirty="0"/>
              <a:t>En effektiv transportpolitikk for hele </a:t>
            </a:r>
            <a:r>
              <a:rPr lang="nb-NO" dirty="0" smtClean="0"/>
              <a:t>landet (forts)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0294" y="1404992"/>
            <a:ext cx="10820049" cy="4180224"/>
          </a:xfrm>
        </p:spPr>
        <p:txBody>
          <a:bodyPr>
            <a:noAutofit/>
          </a:bodyPr>
          <a:lstStyle/>
          <a:p>
            <a:r>
              <a:rPr lang="nb-NO" sz="1800" dirty="0" smtClean="0"/>
              <a:t>Sørge </a:t>
            </a:r>
            <a:r>
              <a:rPr lang="nb-NO" sz="1800" dirty="0"/>
              <a:t>for utbygging av et nødvendig antall ladestasjoner for elbil i hele landet. </a:t>
            </a:r>
            <a:r>
              <a:rPr lang="nb-NO" sz="1800" dirty="0" smtClean="0"/>
              <a:t>Nasjonal ladestrategi.</a:t>
            </a:r>
            <a:endParaRPr lang="nb-NO" sz="1800" dirty="0"/>
          </a:p>
          <a:p>
            <a:r>
              <a:rPr lang="nb-NO" sz="1800" dirty="0" smtClean="0"/>
              <a:t>Sikre </a:t>
            </a:r>
            <a:r>
              <a:rPr lang="nb-NO" sz="1800" dirty="0"/>
              <a:t>betydelig økt utbygging av infrastruktur for klimavennlig tungtransport og skip </a:t>
            </a:r>
            <a:r>
              <a:rPr lang="nb-NO" sz="1800" dirty="0" smtClean="0"/>
              <a:t>innen 2025</a:t>
            </a:r>
            <a:r>
              <a:rPr lang="nb-NO" sz="1800" dirty="0"/>
              <a:t>, med lade- og fylleinfrastruktur for fornybart drivstoff langs kysten. Vi vil stimulere til </a:t>
            </a:r>
            <a:r>
              <a:rPr lang="nb-NO" sz="1800" dirty="0" smtClean="0"/>
              <a:t>at klimavennlige </a:t>
            </a:r>
            <a:r>
              <a:rPr lang="nb-NO" sz="1800" dirty="0"/>
              <a:t>energibærere </a:t>
            </a:r>
            <a:r>
              <a:rPr lang="nb-NO" sz="1800" dirty="0" smtClean="0"/>
              <a:t>for tungtransport </a:t>
            </a:r>
            <a:r>
              <a:rPr lang="nb-NO" sz="1800" dirty="0"/>
              <a:t>og store skip.</a:t>
            </a:r>
          </a:p>
          <a:p>
            <a:r>
              <a:rPr lang="nb-NO" sz="1800" dirty="0" smtClean="0"/>
              <a:t>Legge </a:t>
            </a:r>
            <a:r>
              <a:rPr lang="nb-NO" sz="1800" dirty="0"/>
              <a:t>til rette for at det velges fossilfrie kjøretøy i offentlige kjøp av personbiler og </a:t>
            </a:r>
            <a:r>
              <a:rPr lang="nb-NO" sz="1800" dirty="0" smtClean="0"/>
              <a:t>mindre varebiler</a:t>
            </a:r>
            <a:r>
              <a:rPr lang="nb-NO" sz="1800" dirty="0"/>
              <a:t>.</a:t>
            </a:r>
          </a:p>
          <a:p>
            <a:r>
              <a:rPr lang="nb-NO" sz="1800" dirty="0" smtClean="0"/>
              <a:t>Stille </a:t>
            </a:r>
            <a:r>
              <a:rPr lang="nb-NO" sz="1800" dirty="0"/>
              <a:t>krav om at all bynær busstrafikk skal gå på fossilfrie løsninger.</a:t>
            </a:r>
          </a:p>
          <a:p>
            <a:r>
              <a:rPr lang="nb-NO" sz="1800" dirty="0" smtClean="0"/>
              <a:t>Utvikle </a:t>
            </a:r>
            <a:r>
              <a:rPr lang="nb-NO" sz="1800" dirty="0"/>
              <a:t>nye og forbedrede modeller for kollektivtilbud i områder med spredt bosetting.</a:t>
            </a:r>
          </a:p>
          <a:p>
            <a:r>
              <a:rPr lang="nb-NO" sz="1800" dirty="0" smtClean="0"/>
              <a:t>Bruke </a:t>
            </a:r>
            <a:r>
              <a:rPr lang="nb-NO" sz="1800" dirty="0"/>
              <a:t>innkjøpsmakten i stat og kommune til å utvikle og ta i bruk ny teknologi </a:t>
            </a:r>
            <a:r>
              <a:rPr lang="nb-NO" sz="1800" dirty="0" smtClean="0"/>
              <a:t>for klimavennlig </a:t>
            </a:r>
            <a:r>
              <a:rPr lang="nb-NO" sz="1800" dirty="0"/>
              <a:t>maritim transport og lufttransport.</a:t>
            </a:r>
          </a:p>
          <a:p>
            <a:r>
              <a:rPr lang="nb-NO" sz="1800" dirty="0" smtClean="0"/>
              <a:t>Etablere </a:t>
            </a:r>
            <a:r>
              <a:rPr lang="nb-NO" sz="1800" dirty="0"/>
              <a:t>en storstilt satsing på norsk bioenergi og avansert biodrivstoff i </a:t>
            </a:r>
            <a:r>
              <a:rPr lang="nb-NO" sz="1800" dirty="0" smtClean="0"/>
              <a:t>transportsektoren, og </a:t>
            </a:r>
            <a:r>
              <a:rPr lang="nb-NO" sz="1800" dirty="0"/>
              <a:t>legge frem en plan for en helhetlig og industriell verdikjede for bruk av </a:t>
            </a:r>
            <a:r>
              <a:rPr lang="nb-NO" sz="1800" dirty="0" smtClean="0"/>
              <a:t>norske </a:t>
            </a:r>
            <a:r>
              <a:rPr lang="nb-NO" sz="1800" dirty="0" err="1" smtClean="0"/>
              <a:t>bioressurser</a:t>
            </a:r>
            <a:r>
              <a:rPr lang="nb-NO" sz="1800" dirty="0"/>
              <a:t>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2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Fortsette arbeidet med en nullvisjon </a:t>
            </a:r>
            <a:r>
              <a:rPr lang="nb-NO" dirty="0" smtClean="0"/>
              <a:t>for drepte </a:t>
            </a:r>
            <a:r>
              <a:rPr lang="nb-NO" dirty="0"/>
              <a:t>og hardt skadde i veitrafikken.</a:t>
            </a:r>
          </a:p>
          <a:p>
            <a:r>
              <a:rPr lang="nb-NO" dirty="0" smtClean="0"/>
              <a:t>Utrede </a:t>
            </a:r>
            <a:r>
              <a:rPr lang="nb-NO" dirty="0"/>
              <a:t>hvordan utbygging, drift og vedlikehold av veier skal </a:t>
            </a:r>
            <a:r>
              <a:rPr lang="nb-NO" dirty="0" smtClean="0"/>
              <a:t>organiseres, </a:t>
            </a:r>
            <a:r>
              <a:rPr lang="nb-NO" dirty="0"/>
              <a:t>med bakgrunn i </a:t>
            </a:r>
            <a:r>
              <a:rPr lang="nb-NO" dirty="0" smtClean="0"/>
              <a:t>at stadig </a:t>
            </a:r>
            <a:r>
              <a:rPr lang="nb-NO" dirty="0"/>
              <a:t>flere utbyggere og veieiere gir fare for økte kostnader, mer fragmenterte fagmiljøer </a:t>
            </a:r>
            <a:r>
              <a:rPr lang="nb-NO" dirty="0" smtClean="0"/>
              <a:t>og mindre </a:t>
            </a:r>
            <a:r>
              <a:rPr lang="nb-NO" dirty="0"/>
              <a:t>sammenhengende utbygging.</a:t>
            </a:r>
          </a:p>
          <a:p>
            <a:r>
              <a:rPr lang="nb-NO" dirty="0" smtClean="0"/>
              <a:t>Utarbeide </a:t>
            </a:r>
            <a:r>
              <a:rPr lang="nb-NO" dirty="0"/>
              <a:t>en helhetlig og forpliktende plan for å redusere vedlikeholdsetterslepet </a:t>
            </a:r>
            <a:r>
              <a:rPr lang="nb-NO" dirty="0" smtClean="0"/>
              <a:t>på fylkesveier </a:t>
            </a:r>
            <a:r>
              <a:rPr lang="nb-NO" dirty="0"/>
              <a:t>i samarbeid med fylkeskommunene.</a:t>
            </a:r>
          </a:p>
          <a:p>
            <a:r>
              <a:rPr lang="nb-NO" dirty="0" smtClean="0"/>
              <a:t>Utarbeide </a:t>
            </a:r>
            <a:r>
              <a:rPr lang="nb-NO" dirty="0"/>
              <a:t>en helhetlig og forpliktende plan for å redusere vedlikeholdsetterslepet </a:t>
            </a:r>
            <a:r>
              <a:rPr lang="nb-NO" dirty="0" smtClean="0"/>
              <a:t>på riksveiene.</a:t>
            </a:r>
          </a:p>
          <a:p>
            <a:r>
              <a:rPr lang="nb-NO" dirty="0"/>
              <a:t>Gjennomgå metoden for verdsetting av samfunnsøkonomisk lønnsomhet for å bedre </a:t>
            </a:r>
            <a:r>
              <a:rPr lang="nb-NO" dirty="0" smtClean="0"/>
              <a:t>ivareta næringstransport/godstransport </a:t>
            </a:r>
            <a:r>
              <a:rPr lang="nb-NO" dirty="0"/>
              <a:t>og veier med lav </a:t>
            </a:r>
            <a:r>
              <a:rPr lang="nb-NO" dirty="0" err="1"/>
              <a:t>årsdøgntrafikk</a:t>
            </a:r>
            <a:r>
              <a:rPr lang="nb-NO" dirty="0"/>
              <a:t> (ÅDT).</a:t>
            </a:r>
          </a:p>
          <a:p>
            <a:r>
              <a:rPr lang="nb-NO" dirty="0" smtClean="0"/>
              <a:t>Endre </a:t>
            </a:r>
            <a:r>
              <a:rPr lang="nb-NO" dirty="0"/>
              <a:t>veinormalene for gang- og sykkelvei for å tilpasse bedre til lokal trafikk.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273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799" cy="1143000"/>
          </a:xfrm>
        </p:spPr>
        <p:txBody>
          <a:bodyPr/>
          <a:lstStyle/>
          <a:p>
            <a:r>
              <a:rPr lang="nb-NO" dirty="0" smtClean="0"/>
              <a:t>Jernbane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11380341" cy="4180224"/>
          </a:xfrm>
        </p:spPr>
        <p:txBody>
          <a:bodyPr>
            <a:noAutofit/>
          </a:bodyPr>
          <a:lstStyle/>
          <a:p>
            <a:r>
              <a:rPr lang="nb-NO" sz="1800" dirty="0" smtClean="0"/>
              <a:t>Bedre </a:t>
            </a:r>
            <a:r>
              <a:rPr lang="nb-NO" sz="1800" dirty="0"/>
              <a:t>dagens miljøstøtteordning for godstransport på jernbane</a:t>
            </a:r>
            <a:r>
              <a:rPr lang="nb-NO" sz="1800" dirty="0" smtClean="0"/>
              <a:t>. </a:t>
            </a:r>
            <a:r>
              <a:rPr lang="nb-NO" sz="1800" dirty="0"/>
              <a:t>Utarbeide tiltak sammen med godsnæringen for å nå målet om at en større andel av godsvolumet kan fraktes på jernbane.</a:t>
            </a:r>
          </a:p>
          <a:p>
            <a:r>
              <a:rPr lang="nb-NO" sz="1800" dirty="0" smtClean="0"/>
              <a:t>Legge </a:t>
            </a:r>
            <a:r>
              <a:rPr lang="nb-NO" sz="1800" dirty="0"/>
              <a:t>til rette for at jernbanen kan ta en større andel av både persontrafikk og </a:t>
            </a:r>
            <a:r>
              <a:rPr lang="nb-NO" sz="1800" dirty="0" smtClean="0"/>
              <a:t>godstrafikk.</a:t>
            </a:r>
          </a:p>
          <a:p>
            <a:r>
              <a:rPr lang="nb-NO" sz="1800" dirty="0" smtClean="0"/>
              <a:t>Gjennomgå </a:t>
            </a:r>
            <a:r>
              <a:rPr lang="nb-NO" sz="1800" dirty="0"/>
              <a:t>dagens </a:t>
            </a:r>
            <a:r>
              <a:rPr lang="nb-NO" sz="1800" dirty="0" smtClean="0"/>
              <a:t>organisering, selskapsstrukturen og stoppe </a:t>
            </a:r>
            <a:r>
              <a:rPr lang="nb-NO" sz="1800" dirty="0"/>
              <a:t>videre </a:t>
            </a:r>
            <a:r>
              <a:rPr lang="nb-NO" sz="1800" dirty="0" smtClean="0"/>
              <a:t>konkurranseutsetting</a:t>
            </a:r>
          </a:p>
          <a:p>
            <a:r>
              <a:rPr lang="nb-NO" sz="1800" dirty="0" smtClean="0"/>
              <a:t>Utarbeide </a:t>
            </a:r>
            <a:r>
              <a:rPr lang="nb-NO" sz="1800" dirty="0"/>
              <a:t>en plan for å redusere vedlikeholdsetterslepet </a:t>
            </a:r>
            <a:r>
              <a:rPr lang="nb-NO" sz="1800" dirty="0" smtClean="0"/>
              <a:t>og ferdigstille vedtatte </a:t>
            </a:r>
            <a:r>
              <a:rPr lang="nb-NO" sz="1800" dirty="0"/>
              <a:t>jernbaneutbygginger.</a:t>
            </a:r>
          </a:p>
          <a:p>
            <a:r>
              <a:rPr lang="nb-NO" sz="1800" dirty="0" smtClean="0"/>
              <a:t>Gjennomføre </a:t>
            </a:r>
            <a:r>
              <a:rPr lang="nb-NO" sz="1800" dirty="0"/>
              <a:t>en </a:t>
            </a:r>
            <a:r>
              <a:rPr lang="nb-NO" sz="1800" dirty="0" smtClean="0"/>
              <a:t>KVU med mål </a:t>
            </a:r>
            <a:r>
              <a:rPr lang="nb-NO" sz="1800" dirty="0"/>
              <a:t>om å realisere utbygging av </a:t>
            </a:r>
            <a:r>
              <a:rPr lang="nb-NO" sz="1800" dirty="0" smtClean="0"/>
              <a:t>Nord-Norgebanen</a:t>
            </a:r>
            <a:endParaRPr lang="nb-NO" sz="1800" dirty="0"/>
          </a:p>
          <a:p>
            <a:r>
              <a:rPr lang="nb-NO" sz="1800" dirty="0" smtClean="0"/>
              <a:t>Bygge </a:t>
            </a:r>
            <a:r>
              <a:rPr lang="nb-NO" sz="1800" dirty="0"/>
              <a:t>flere krysningsspor og dobbelsporparseller og utbedre flaskehalser for å få </a:t>
            </a:r>
            <a:r>
              <a:rPr lang="nb-NO" sz="1800" dirty="0" smtClean="0"/>
              <a:t>bedre hyppighet </a:t>
            </a:r>
            <a:r>
              <a:rPr lang="nb-NO" sz="1800" dirty="0"/>
              <a:t>og regularitet på togtilbudet mellom landsdelene.</a:t>
            </a:r>
          </a:p>
          <a:p>
            <a:r>
              <a:rPr lang="nb-NO" sz="1800" dirty="0" smtClean="0"/>
              <a:t>Opprettholde </a:t>
            </a:r>
            <a:r>
              <a:rPr lang="nb-NO" sz="1800" dirty="0"/>
              <a:t>ambisjonene om </a:t>
            </a:r>
            <a:r>
              <a:rPr lang="nb-NO" sz="1800" dirty="0" err="1"/>
              <a:t>InterCity</a:t>
            </a:r>
            <a:r>
              <a:rPr lang="nb-NO" sz="1800" dirty="0"/>
              <a:t>-utbyggingen på Østlandet som Stortinget vedtok </a:t>
            </a:r>
            <a:r>
              <a:rPr lang="nb-NO" sz="1800" dirty="0" smtClean="0"/>
              <a:t>i 2013</a:t>
            </a:r>
            <a:r>
              <a:rPr lang="nb-NO" sz="1800" dirty="0"/>
              <a:t>. Frem til det er gjennomført må det jobbes med vesentlige tilbudsforbedringer på </a:t>
            </a:r>
            <a:r>
              <a:rPr lang="nb-NO" sz="1800" dirty="0" smtClean="0"/>
              <a:t>indre og </a:t>
            </a:r>
            <a:r>
              <a:rPr lang="nb-NO" sz="1800" dirty="0"/>
              <a:t>ytre </a:t>
            </a:r>
            <a:r>
              <a:rPr lang="nb-NO" sz="1800" dirty="0" err="1"/>
              <a:t>InterCity</a:t>
            </a:r>
            <a:r>
              <a:rPr lang="nb-NO" sz="1800" dirty="0"/>
              <a:t>.</a:t>
            </a:r>
          </a:p>
          <a:p>
            <a:r>
              <a:rPr lang="nb-NO" sz="1800" dirty="0" smtClean="0"/>
              <a:t>Legge til rette for hel- eller delelektrifisering, eller bruk av annen teknologi</a:t>
            </a:r>
          </a:p>
          <a:p>
            <a:r>
              <a:rPr lang="nb-NO" sz="1800" dirty="0" smtClean="0"/>
              <a:t>Forbedre </a:t>
            </a:r>
            <a:r>
              <a:rPr lang="nb-NO" sz="1800" dirty="0"/>
              <a:t>nattog-tilbudet.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21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Kyst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Gjennomføre </a:t>
            </a:r>
            <a:r>
              <a:rPr lang="nb-NO" dirty="0"/>
              <a:t>en utredning sammen med godsnæringen og skipsfartsnæringen av tiltak for </a:t>
            </a:r>
            <a:r>
              <a:rPr lang="nb-NO" dirty="0" smtClean="0"/>
              <a:t>å nå </a:t>
            </a:r>
            <a:r>
              <a:rPr lang="nb-NO" dirty="0"/>
              <a:t>målet om at en større andel av godsvolumet kan fraktes på sjøen.</a:t>
            </a:r>
          </a:p>
          <a:p>
            <a:r>
              <a:rPr lang="nb-NO" dirty="0" smtClean="0"/>
              <a:t>Styrke </a:t>
            </a:r>
            <a:r>
              <a:rPr lang="nb-NO" dirty="0"/>
              <a:t>satsingen på tiltak innen kyst, havn og farleder.</a:t>
            </a:r>
          </a:p>
          <a:p>
            <a:r>
              <a:rPr lang="nb-NO" dirty="0" smtClean="0"/>
              <a:t>Ta </a:t>
            </a:r>
            <a:r>
              <a:rPr lang="nb-NO" dirty="0"/>
              <a:t>initiativ til at legges frem en grønn omstillingspakke for klimavennlig omstilling av skip.</a:t>
            </a:r>
          </a:p>
          <a:p>
            <a:r>
              <a:rPr lang="nb-NO" dirty="0" smtClean="0"/>
              <a:t>Kompensere </a:t>
            </a:r>
            <a:r>
              <a:rPr lang="nb-NO" dirty="0"/>
              <a:t>fylkeskommunene for merkostnader ved å velge lav- og </a:t>
            </a:r>
            <a:r>
              <a:rPr lang="nb-NO" dirty="0" smtClean="0"/>
              <a:t>nullutslippsteknologi ved </a:t>
            </a:r>
            <a:r>
              <a:rPr lang="nb-NO" dirty="0"/>
              <a:t>anskaffelser av ferger og hurtigbåter.</a:t>
            </a:r>
          </a:p>
          <a:p>
            <a:r>
              <a:rPr lang="nb-NO" dirty="0" smtClean="0"/>
              <a:t>Redusere </a:t>
            </a:r>
            <a:r>
              <a:rPr lang="nb-NO" dirty="0"/>
              <a:t>lokal forurensing gjennom å legge til rette for </a:t>
            </a:r>
            <a:r>
              <a:rPr lang="nb-NO" dirty="0" err="1"/>
              <a:t>landstrøm</a:t>
            </a:r>
            <a:r>
              <a:rPr lang="nb-NO" dirty="0"/>
              <a:t> for cruisebåter ved </a:t>
            </a:r>
            <a:r>
              <a:rPr lang="nb-NO" dirty="0" smtClean="0"/>
              <a:t>de mest </a:t>
            </a:r>
            <a:r>
              <a:rPr lang="nb-NO" dirty="0"/>
              <a:t>trafikkerte havnene og på sikt innføre forbud mot tungolje.</a:t>
            </a:r>
          </a:p>
          <a:p>
            <a:r>
              <a:rPr lang="nb-NO" dirty="0" smtClean="0"/>
              <a:t>Stille </a:t>
            </a:r>
            <a:r>
              <a:rPr lang="nb-NO" dirty="0"/>
              <a:t>krav om nullutslipp i nye anbud for ferger 2023 og krav om lav- og nullutslipp i </a:t>
            </a:r>
            <a:r>
              <a:rPr lang="nb-NO" dirty="0" smtClean="0"/>
              <a:t>nye anbud </a:t>
            </a:r>
            <a:r>
              <a:rPr lang="nb-NO" dirty="0"/>
              <a:t>for hurtigbåter i 2025.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541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Planprogram for regionale planer i Viken </a:t>
            </a:r>
            <a:r>
              <a:rPr lang="nb-NO" dirty="0" smtClean="0"/>
              <a:t>lagt </a:t>
            </a:r>
            <a:r>
              <a:rPr lang="nb-NO" dirty="0"/>
              <a:t>frem 24. </a:t>
            </a:r>
            <a:r>
              <a:rPr lang="nb-NO" dirty="0" smtClean="0"/>
              <a:t>juni – Høringsfrist 24. september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Planprogram 3 regionale planer i Viken lagt frem før sommerferien.</a:t>
            </a:r>
          </a:p>
          <a:p>
            <a:r>
              <a:rPr lang="nb-NO" dirty="0" smtClean="0"/>
              <a:t>Høringsfrist 24. september</a:t>
            </a:r>
          </a:p>
          <a:p>
            <a:r>
              <a:rPr lang="nb-NO" dirty="0" smtClean="0"/>
              <a:t>Høringssvar </a:t>
            </a:r>
            <a:r>
              <a:rPr lang="nb-NO" dirty="0"/>
              <a:t>sendt inn </a:t>
            </a:r>
            <a:r>
              <a:rPr lang="nb-NO" dirty="0" smtClean="0"/>
              <a:t>24.9. etter styrebehandling</a:t>
            </a:r>
          </a:p>
          <a:p>
            <a:pPr lvl="1"/>
            <a:r>
              <a:rPr lang="nb-NO" dirty="0" smtClean="0"/>
              <a:t>Prinsipiell diskusjon om Osloregionen skal avgi høringssvar til fylkeskommuner</a:t>
            </a:r>
          </a:p>
          <a:p>
            <a:r>
              <a:rPr lang="nb-NO" dirty="0" smtClean="0"/>
              <a:t>Osloregionen gitt innspill </a:t>
            </a:r>
            <a:r>
              <a:rPr lang="nb-NO" dirty="0"/>
              <a:t>til planprogram for Regional plan for areal og mobilitet og Regional plan for kompetanse og verdiskaping, samt merknader til kapittel om </a:t>
            </a:r>
            <a:r>
              <a:rPr lang="nb-NO" dirty="0" smtClean="0"/>
              <a:t>Samarbeid</a:t>
            </a:r>
          </a:p>
          <a:p>
            <a:pPr lvl="1"/>
            <a:r>
              <a:rPr lang="nb-NO" dirty="0"/>
              <a:t>Vi understreker viktigheten av samarbeid og partnerskap på tvers av kommune- og fylkesgrenser og det internasjonale samarbeidet.</a:t>
            </a:r>
            <a:endParaRPr lang="nb-NO" dirty="0" smtClean="0"/>
          </a:p>
          <a:p>
            <a:r>
              <a:rPr lang="nb-NO" dirty="0" smtClean="0"/>
              <a:t>Høringsinnspill forankret i strategier og innspill til NTP og Klimaplan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0243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Hovedinnhold Osloregionens innspill til planprogram </a:t>
            </a:r>
            <a:r>
              <a:rPr lang="nb-NO" dirty="0" smtClean="0"/>
              <a:t>for kompetanse og verdiskaping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1077576" y="1586608"/>
            <a:ext cx="10371411" cy="4180224"/>
          </a:xfrm>
        </p:spPr>
        <p:txBody>
          <a:bodyPr>
            <a:noAutofit/>
          </a:bodyPr>
          <a:lstStyle/>
          <a:p>
            <a:r>
              <a:rPr lang="nb-NO" dirty="0" smtClean="0"/>
              <a:t>Svart på spørsmål: «Har </a:t>
            </a:r>
            <a:r>
              <a:rPr lang="nb-NO" dirty="0"/>
              <a:t>dere kunnskapsgrunnlag som er relevant for det videre planarbeidet og som bør inkluderes i planprogrammet</a:t>
            </a:r>
            <a:r>
              <a:rPr lang="nb-NO" dirty="0" smtClean="0"/>
              <a:t>?»</a:t>
            </a:r>
          </a:p>
          <a:p>
            <a:r>
              <a:rPr lang="nb-NO" dirty="0" smtClean="0"/>
              <a:t>Osloregionen foreslår:</a:t>
            </a:r>
          </a:p>
          <a:p>
            <a:pPr lvl="1"/>
            <a:r>
              <a:rPr lang="nb-NO" dirty="0" smtClean="0"/>
              <a:t>Potensialet </a:t>
            </a:r>
            <a:r>
              <a:rPr lang="nb-NO" dirty="0"/>
              <a:t>og behovet for økt samarbeid på </a:t>
            </a:r>
            <a:r>
              <a:rPr lang="nb-NO" dirty="0" smtClean="0"/>
              <a:t>tvers </a:t>
            </a:r>
            <a:r>
              <a:rPr lang="nb-NO" dirty="0"/>
              <a:t>av fylkesgrenser innenfor områdene kompetanseutvikling, innovasjon og verdiskaping bør omtales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Inkludere/omtale </a:t>
            </a:r>
            <a:r>
              <a:rPr lang="nb-NO" dirty="0"/>
              <a:t>ambisjoner for internasjonal </a:t>
            </a:r>
            <a:r>
              <a:rPr lang="nb-NO" dirty="0" smtClean="0"/>
              <a:t>konkurranseevne </a:t>
            </a:r>
            <a:r>
              <a:rPr lang="nb-NO" dirty="0"/>
              <a:t>og behovet for internasjonal profilering av regionens sterke kompetansemiljøer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Omtale behovet </a:t>
            </a:r>
            <a:r>
              <a:rPr lang="nb-NO" dirty="0"/>
              <a:t>for et samarbeid mellom offentlig og privat sektor for å tiltrekke seg talenter og investeringer til regionen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922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Hovedinnhold Osloregionens innspill til planprogram regional plan Areal </a:t>
            </a:r>
            <a:r>
              <a:rPr lang="nb-NO" dirty="0"/>
              <a:t>og Mobilitet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1077576" y="1586608"/>
            <a:ext cx="10371411" cy="4180224"/>
          </a:xfrm>
        </p:spPr>
        <p:txBody>
          <a:bodyPr>
            <a:noAutofit/>
          </a:bodyPr>
          <a:lstStyle/>
          <a:p>
            <a:r>
              <a:rPr lang="nb-NO" dirty="0" smtClean="0"/>
              <a:t>Etterlyser tydeligere føringer for samarbeidet med </a:t>
            </a:r>
            <a:r>
              <a:rPr lang="nb-NO" dirty="0"/>
              <a:t>nabofylkene på areal og mobilitet. </a:t>
            </a:r>
            <a:endParaRPr lang="nb-NO" dirty="0" smtClean="0"/>
          </a:p>
          <a:p>
            <a:r>
              <a:rPr lang="nb-NO" dirty="0" smtClean="0"/>
              <a:t>Etterlyser at samordnet </a:t>
            </a:r>
            <a:r>
              <a:rPr lang="nb-NO" dirty="0"/>
              <a:t>areal- og </a:t>
            </a:r>
            <a:r>
              <a:rPr lang="nb-NO" dirty="0" smtClean="0"/>
              <a:t>transportplanlegging en </a:t>
            </a:r>
            <a:r>
              <a:rPr lang="nb-NO" dirty="0"/>
              <a:t>tydelig føring som vektlegges i </a:t>
            </a:r>
            <a:r>
              <a:rPr lang="nb-NO" dirty="0" smtClean="0"/>
              <a:t>planarbeidet</a:t>
            </a:r>
          </a:p>
          <a:p>
            <a:r>
              <a:rPr lang="nb-NO" dirty="0" smtClean="0"/>
              <a:t>Peker </a:t>
            </a:r>
            <a:r>
              <a:rPr lang="nb-NO" dirty="0"/>
              <a:t>på </a:t>
            </a:r>
            <a:r>
              <a:rPr lang="nb-NO" dirty="0" smtClean="0"/>
              <a:t>utslipp</a:t>
            </a:r>
            <a:r>
              <a:rPr lang="nb-NO" dirty="0"/>
              <a:t>, framkommelighet og trafikksikkerhet i forbindelse med </a:t>
            </a:r>
            <a:r>
              <a:rPr lang="nb-NO" dirty="0" smtClean="0"/>
              <a:t>massetransport </a:t>
            </a:r>
          </a:p>
          <a:p>
            <a:r>
              <a:rPr lang="nb-NO" dirty="0" smtClean="0"/>
              <a:t>Ladeinfrastruktur </a:t>
            </a:r>
            <a:r>
              <a:rPr lang="nb-NO" dirty="0"/>
              <a:t>og infrastruktur for fornybart </a:t>
            </a:r>
            <a:r>
              <a:rPr lang="nb-NO" dirty="0" smtClean="0"/>
              <a:t>drivstoff for </a:t>
            </a:r>
            <a:r>
              <a:rPr lang="nb-NO" dirty="0"/>
              <a:t>de tyngre </a:t>
            </a:r>
            <a:r>
              <a:rPr lang="nb-NO" dirty="0" smtClean="0"/>
              <a:t>kjøretøyene</a:t>
            </a:r>
          </a:p>
          <a:p>
            <a:r>
              <a:rPr lang="nb-NO" dirty="0" smtClean="0"/>
              <a:t>Forurensing </a:t>
            </a:r>
            <a:r>
              <a:rPr lang="nb-NO" dirty="0"/>
              <a:t>fra landbruk og avløp til vassdrag og Oslofjorden </a:t>
            </a:r>
            <a:r>
              <a:rPr lang="nb-NO" dirty="0" smtClean="0"/>
              <a:t>under kapittel om miljø, økosystem og biologisk mangfold.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793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Sak </a:t>
            </a:r>
            <a:r>
              <a:rPr lang="nb-NO" dirty="0"/>
              <a:t>8</a:t>
            </a:r>
            <a:r>
              <a:rPr lang="nb-NO" dirty="0" smtClean="0"/>
              <a:t>: </a:t>
            </a:r>
            <a:r>
              <a:rPr lang="nb-NO" sz="3600" dirty="0" smtClean="0"/>
              <a:t>Disposisjon og fremdriftsplan for revisjon av Ordførererklæringen</a:t>
            </a:r>
            <a:endParaRPr lang="nb-NO" sz="3600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Administrativ koordineringsgruppe 16. november 2021</a:t>
            </a:r>
            <a:endParaRPr lang="nb-NO" dirty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>
                <a:latin typeface="Arial"/>
              </a:rPr>
              <a:pPr/>
              <a:t>6</a:t>
            </a:fld>
            <a:endParaRPr lang="nb-NO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269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Bakgrunn og prosess så langt</a:t>
            </a:r>
            <a:endParaRPr lang="nb-NO" sz="3200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391166"/>
          </a:xfrm>
        </p:spPr>
        <p:txBody>
          <a:bodyPr>
            <a:normAutofit fontScale="62500" lnSpcReduction="20000"/>
          </a:bodyPr>
          <a:lstStyle/>
          <a:p>
            <a:endParaRPr lang="nb-NO" dirty="0" smtClean="0"/>
          </a:p>
          <a:p>
            <a:endParaRPr lang="nb-NO" sz="2400" dirty="0" smtClean="0"/>
          </a:p>
          <a:p>
            <a:r>
              <a:rPr lang="nb-NO" sz="3400" dirty="0" smtClean="0"/>
              <a:t>Politiske og organisatoriske endringer: Nye ordførere i 2019, nye nasjonale føringer gjennom Klimakur 2030 og Klimaplan 2021-2030</a:t>
            </a:r>
          </a:p>
          <a:p>
            <a:endParaRPr lang="nb-NO" sz="3400" dirty="0" smtClean="0"/>
          </a:p>
          <a:p>
            <a:r>
              <a:rPr lang="nb-NO" sz="3400" dirty="0" smtClean="0"/>
              <a:t>Mobilisering til Race To Zero har vært prioritert</a:t>
            </a:r>
          </a:p>
          <a:p>
            <a:endParaRPr lang="nb-NO" sz="3400" dirty="0" smtClean="0"/>
          </a:p>
          <a:p>
            <a:r>
              <a:rPr lang="nb-NO" sz="3400" dirty="0" smtClean="0"/>
              <a:t>Fått innspill på innhold og oppbygging fra leder (Bente) og Gisle (nestleder)</a:t>
            </a:r>
          </a:p>
          <a:p>
            <a:endParaRPr lang="nb-NO" sz="3400" dirty="0" smtClean="0"/>
          </a:p>
          <a:p>
            <a:r>
              <a:rPr lang="nb-NO" sz="3400" dirty="0" smtClean="0"/>
              <a:t>Fortsatt realistisk med signering av «Ordførererklæring 2.0» våren 2022. Representantskapsmøte i juni?</a:t>
            </a:r>
          </a:p>
          <a:p>
            <a:endParaRPr lang="nb-NO" sz="3400" dirty="0"/>
          </a:p>
          <a:p>
            <a:r>
              <a:rPr lang="nb-NO" sz="3400" dirty="0" smtClean="0"/>
              <a:t>Anbefaler at sekretariatet jobber videre og presenterer utkast på første faggruppemøte i 2022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04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Revidert fremdriftsplan</a:t>
            </a:r>
            <a:endParaRPr lang="nb-NO" sz="3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8</a:t>
            </a:fld>
            <a:endParaRPr lang="nb-NO" dirty="0"/>
          </a:p>
        </p:txBody>
      </p:sp>
      <p:pic>
        <p:nvPicPr>
          <p:cNvPr id="5" name="Plassholder for innhold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39" y="1269243"/>
            <a:ext cx="8966579" cy="4708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579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 til diskusjon: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2400" dirty="0"/>
              <a:t>Er det tematiske områder som bør legges til eller tas ut av disposisjonen</a:t>
            </a:r>
            <a:r>
              <a:rPr lang="nb-NO" sz="2400" dirty="0" smtClean="0"/>
              <a:t>?</a:t>
            </a:r>
          </a:p>
          <a:p>
            <a:pPr lvl="0"/>
            <a:endParaRPr lang="nb-NO" sz="2400" dirty="0"/>
          </a:p>
          <a:p>
            <a:pPr lvl="0"/>
            <a:r>
              <a:rPr lang="nb-NO" sz="2400" dirty="0"/>
              <a:t>Ambisjonsnivå: Kommunene har ulike prioriteringer, organisering og fremdrift innenfor klima- og miljøarbeidet. Er det et mål at flest mulig kommuner bør kunne stille seg bak innholdet i den, eller bør den være såpass ambisiøs og forpliktende at noen kommuner kanskje ikke vil signere</a:t>
            </a:r>
            <a:r>
              <a:rPr lang="nb-NO" sz="2400" dirty="0" smtClean="0"/>
              <a:t>?</a:t>
            </a:r>
          </a:p>
          <a:p>
            <a:pPr lvl="0"/>
            <a:endParaRPr lang="nb-NO" sz="2400" dirty="0"/>
          </a:p>
          <a:p>
            <a:pPr lvl="0"/>
            <a:r>
              <a:rPr lang="nb-NO" sz="2400" dirty="0"/>
              <a:t>Lengde, format og tittel/overskrift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85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loregionen_ Blå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sloregionen_ Grønn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2611</Words>
  <Application>Microsoft Office PowerPoint</Application>
  <PresentationFormat>Widescreen</PresentationFormat>
  <Paragraphs>230</Paragraphs>
  <Slides>29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29</vt:i4>
      </vt:variant>
    </vt:vector>
  </HeadingPairs>
  <TitlesOfParts>
    <vt:vector size="33" baseType="lpstr">
      <vt:lpstr>Arial</vt:lpstr>
      <vt:lpstr>Calibri</vt:lpstr>
      <vt:lpstr>Osloregionen_ Blå</vt:lpstr>
      <vt:lpstr>Osloregionen_ Grønn</vt:lpstr>
      <vt:lpstr>Møte i faggruppe for næringssamarbeid</vt:lpstr>
      <vt:lpstr>Sak 6 - VIKEN FYLKESKOMMUNES HØRING AV PLANPROGRAM REGIONALE PLANER </vt:lpstr>
      <vt:lpstr>Planprogram for regionale planer i Viken lagt frem 24. juni – Høringsfrist 24. september</vt:lpstr>
      <vt:lpstr>Hovedinnhold Osloregionens innspill til planprogram for kompetanse og verdiskaping</vt:lpstr>
      <vt:lpstr>Hovedinnhold Osloregionens innspill til planprogram regional plan Areal og Mobilitet</vt:lpstr>
      <vt:lpstr>Sak 8: Disposisjon og fremdriftsplan for revisjon av Ordførererklæringen</vt:lpstr>
      <vt:lpstr>Bakgrunn og prosess så langt</vt:lpstr>
      <vt:lpstr>Revidert fremdriftsplan</vt:lpstr>
      <vt:lpstr>Spørsmål til diskusjon:</vt:lpstr>
      <vt:lpstr>Sak 10 - REGJERINGSPLATTFORM PÅ UTVALGTE POLITIKKOMRÅDER </vt:lpstr>
      <vt:lpstr>Utvalgte politikkområder</vt:lpstr>
      <vt:lpstr>Klima og miljø overordnet</vt:lpstr>
      <vt:lpstr>Klima og miljø</vt:lpstr>
      <vt:lpstr>Klima og miljø - sirkulærøkonomi</vt:lpstr>
      <vt:lpstr>Klima og miljø – klimatilpasning og natur</vt:lpstr>
      <vt:lpstr>Næring</vt:lpstr>
      <vt:lpstr>Næring</vt:lpstr>
      <vt:lpstr>Næring</vt:lpstr>
      <vt:lpstr>Jordbruk/skogbruk</vt:lpstr>
      <vt:lpstr>Distriktspolitikk (ikke fullstendig liste)</vt:lpstr>
      <vt:lpstr>Fylkes- og kommunestruktur</vt:lpstr>
      <vt:lpstr>Bypolitikk</vt:lpstr>
      <vt:lpstr>Arealpolitikk og planlegging</vt:lpstr>
      <vt:lpstr>Transport: Grønne veivalg som binder hele landet sammen</vt:lpstr>
      <vt:lpstr>En effektiv transportpolitikk for hele landet (1)</vt:lpstr>
      <vt:lpstr>En effektiv transportpolitikk for hele landet (forts)</vt:lpstr>
      <vt:lpstr>Vei</vt:lpstr>
      <vt:lpstr>Jernbane</vt:lpstr>
      <vt:lpstr>Kyst</vt:lpstr>
    </vt:vector>
  </TitlesOfParts>
  <Company>Honningfabrikken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  Brum</dc:creator>
  <cp:lastModifiedBy>Eva Næss Karlsen</cp:lastModifiedBy>
  <cp:revision>336</cp:revision>
  <dcterms:created xsi:type="dcterms:W3CDTF">2017-01-19T09:09:35Z</dcterms:created>
  <dcterms:modified xsi:type="dcterms:W3CDTF">2021-11-25T11:50:59Z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2021-11-25T11:32:33Z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bf7a2f53-40d8-4035-9413-03ff85eafbcd</vt:lpwstr>
  </property>
  <property fmtid="{D5CDD505-2E9C-101B-9397-08002B2CF9AE}" pid="8" name="MSIP_Label_7a2396b7-5846-48ff-8468-5f49f8ad722a_ContentBits">
    <vt:lpwstr>0</vt:lpwstr>
  </property>
</Properties>
</file>