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694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7" r:id="rId5"/>
    <p:sldId id="258" r:id="rId6"/>
    <p:sldId id="266" r:id="rId7"/>
    <p:sldId id="267" r:id="rId8"/>
    <p:sldId id="268" r:id="rId9"/>
    <p:sldId id="269" r:id="rId10"/>
    <p:sldId id="262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 Strømsvåg" initials="MS" lastIdx="2" clrIdx="0">
    <p:extLst>
      <p:ext uri="{19B8F6BF-5375-455C-9EA6-DF929625EA0E}">
        <p15:presenceInfo xmlns:p15="http://schemas.microsoft.com/office/powerpoint/2012/main" userId="S-1-5-21-1123878227-590538075-4181424053-4762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20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0C7B-3EB3-514F-A019-41BCF9857BB1}" type="datetimeFigureOut">
              <a:rPr lang="en-US" smtClean="0"/>
              <a:t>11/25/2021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7B68F-7B68-1243-B3F3-4DEE81B29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063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1A54F-9927-BB4A-847F-2E6413031073}" type="datetimeFigureOut">
              <a:rPr lang="en-US" smtClean="0"/>
              <a:t>11/25/2021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296CF-0B2A-154E-938F-6B38F32E2D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853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96CF-0B2A-154E-938F-6B38F32E2DE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48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midtstil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68970"/>
            <a:ext cx="8229599" cy="2025939"/>
          </a:xfrm>
        </p:spPr>
        <p:txBody>
          <a:bodyPr lIns="0" rIns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Overskrift skrives her</a:t>
            </a:r>
            <a:br>
              <a:rPr lang="nb-NO" dirty="0" smtClean="0"/>
            </a:br>
            <a:r>
              <a:rPr lang="nb-NO" dirty="0" smtClean="0"/>
              <a:t>over 2 linjer</a:t>
            </a:r>
            <a:endParaRPr lang="nb-NO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21336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550727" y="401823"/>
            <a:ext cx="113607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Dato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mtClean="0">
                <a:solidFill>
                  <a:srgbClr val="FFFFFF"/>
                </a:solidFill>
              </a:rPr>
              <a:pPr/>
              <a:t>11/25/2021</a:t>
            </a:fld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8" name="Picture 7" descr="Osloregion_Symbol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823"/>
            <a:ext cx="803700" cy="803700"/>
          </a:xfrm>
          <a:prstGeom prst="rect">
            <a:avLst/>
          </a:prstGeom>
        </p:spPr>
      </p:pic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1"/>
            <a:ext cx="1779740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6373"/>
            <a:ext cx="8229600" cy="885920"/>
          </a:xfrm>
        </p:spPr>
        <p:txBody>
          <a:bodyPr lIns="0" rIns="0"/>
          <a:lstStyle>
            <a:lvl1pPr marL="0" indent="0" algn="ctr">
              <a:lnSpc>
                <a:spcPct val="80000"/>
              </a:lnSpc>
              <a:buNone/>
              <a:defRPr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Undertittel kan skrives her</a:t>
            </a:r>
            <a:endParaRPr lang="nb-NO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97745" y="4707081"/>
            <a:ext cx="135158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9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170365" y="1089888"/>
            <a:ext cx="4973635" cy="4966097"/>
          </a:xfrm>
        </p:spPr>
        <p:txBody>
          <a:bodyPr/>
          <a:lstStyle/>
          <a:p>
            <a:endParaRPr lang="nb-NO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89887"/>
            <a:ext cx="3419344" cy="4776551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Clr>
                <a:schemeClr val="accent3"/>
              </a:buClr>
              <a:buNone/>
              <a:defRPr sz="2200" baseline="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dirty="0" smtClean="0"/>
              <a:t>Tekst kan skrives her over flere linjer, men man bør prøve å begrense mengden på tekst i en power-</a:t>
            </a:r>
            <a:r>
              <a:rPr lang="nb-NO" dirty="0" err="1" smtClean="0"/>
              <a:t>point</a:t>
            </a:r>
            <a:r>
              <a:rPr lang="nb-NO" dirty="0" smtClean="0"/>
              <a:t> presentasjon. </a:t>
            </a:r>
          </a:p>
        </p:txBody>
      </p:sp>
    </p:spTree>
    <p:extLst>
      <p:ext uri="{BB962C8B-B14F-4D97-AF65-F5344CB8AC3E}">
        <p14:creationId xmlns:p14="http://schemas.microsoft.com/office/powerpoint/2010/main" val="41283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8241" y="1089887"/>
            <a:ext cx="7296729" cy="4776551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Clr>
                <a:schemeClr val="accent3"/>
              </a:buClr>
              <a:buNone/>
              <a:defRPr sz="2200" baseline="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dirty="0" smtClean="0"/>
              <a:t>Tekst kan skrives her over flere linjer, men man bør prøve å begrense mengden på tekst i en power-</a:t>
            </a:r>
            <a:r>
              <a:rPr lang="nb-NO" dirty="0" err="1" smtClean="0"/>
              <a:t>point</a:t>
            </a:r>
            <a:r>
              <a:rPr lang="nb-NO" dirty="0" smtClean="0"/>
              <a:t> presentasjon. </a:t>
            </a:r>
          </a:p>
        </p:txBody>
      </p:sp>
    </p:spTree>
    <p:extLst>
      <p:ext uri="{BB962C8B-B14F-4D97-AF65-F5344CB8AC3E}">
        <p14:creationId xmlns:p14="http://schemas.microsoft.com/office/powerpoint/2010/main" val="34659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Dato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mtClean="0">
                <a:solidFill>
                  <a:schemeClr val="bg1"/>
                </a:solidFill>
              </a:rPr>
              <a:pPr algn="l"/>
              <a:t>11/25/2021</a:t>
            </a:fld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08242" y="861001"/>
            <a:ext cx="7296729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1"/>
            <a:ext cx="1779740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Dato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mtClean="0">
                <a:solidFill>
                  <a:schemeClr val="bg1"/>
                </a:solidFill>
              </a:rPr>
              <a:pPr algn="l"/>
              <a:t>11/25/2021</a:t>
            </a:fld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1"/>
            <a:ext cx="1779740" cy="281709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08242" y="861001"/>
            <a:ext cx="7296729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5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11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60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77213" y="2794000"/>
            <a:ext cx="8209586" cy="17087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FFFF"/>
                </a:solidFill>
              </a:rPr>
              <a:t>www.osloregionen.no</a:t>
            </a:r>
            <a:endParaRPr lang="nb-NO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midtstil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68970"/>
            <a:ext cx="8229599" cy="2025939"/>
          </a:xfrm>
        </p:spPr>
        <p:txBody>
          <a:bodyPr lIns="0" rIns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Overskrift skrives her</a:t>
            </a:r>
            <a:br>
              <a:rPr lang="nb-NO" dirty="0" smtClean="0"/>
            </a:br>
            <a:r>
              <a:rPr lang="nb-NO" dirty="0" smtClean="0"/>
              <a:t>over 2 linjer</a:t>
            </a:r>
            <a:endParaRPr lang="nb-NO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21336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550727" y="401823"/>
            <a:ext cx="113607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Dato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mtClean="0">
                <a:solidFill>
                  <a:srgbClr val="FFFFFF"/>
                </a:solidFill>
              </a:rPr>
              <a:pPr/>
              <a:t>11/25/2021</a:t>
            </a:fld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8" name="Picture 7" descr="Osloregion_Symbol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823"/>
            <a:ext cx="803700" cy="803700"/>
          </a:xfrm>
          <a:prstGeom prst="rect">
            <a:avLst/>
          </a:prstGeom>
        </p:spPr>
      </p:pic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1"/>
            <a:ext cx="1779740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6373"/>
            <a:ext cx="8229600" cy="885920"/>
          </a:xfrm>
        </p:spPr>
        <p:txBody>
          <a:bodyPr lIns="0" rIns="0"/>
          <a:lstStyle>
            <a:lvl1pPr marL="0" indent="0" algn="ctr">
              <a:lnSpc>
                <a:spcPct val="80000"/>
              </a:lnSpc>
              <a:buNone/>
              <a:defRPr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Undertittel kan skrives her</a:t>
            </a:r>
            <a:endParaRPr lang="nb-NO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97745" y="4707081"/>
            <a:ext cx="135158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2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Enke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550727" y="401823"/>
            <a:ext cx="113607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Dato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mtClean="0">
                <a:solidFill>
                  <a:srgbClr val="FFFFFF"/>
                </a:solidFill>
              </a:rPr>
              <a:pPr/>
              <a:t>11/25/2021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21336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130425"/>
            <a:ext cx="8229599" cy="2495454"/>
          </a:xfrm>
        </p:spPr>
        <p:txBody>
          <a:bodyPr lIns="0" rIns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Overskrift skrives her</a:t>
            </a:r>
            <a:endParaRPr lang="nb-NO" dirty="0"/>
          </a:p>
        </p:txBody>
      </p:sp>
      <p:pic>
        <p:nvPicPr>
          <p:cNvPr id="9" name="Picture 8" descr="Osloregion_Symbol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823"/>
            <a:ext cx="803700" cy="803700"/>
          </a:xfrm>
          <a:prstGeom prst="rect">
            <a:avLst/>
          </a:prstGeom>
        </p:spPr>
      </p:pic>
      <p:pic>
        <p:nvPicPr>
          <p:cNvPr id="15" name="Picture 14" descr="Osloregion_Navnetrekk_Hvi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32" y="674638"/>
            <a:ext cx="1779740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sloregionen_PP_Bakgrunn_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4"/>
          <a:stretch/>
        </p:blipFill>
        <p:spPr>
          <a:xfrm>
            <a:off x="5918972" y="0"/>
            <a:ext cx="32202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268970"/>
            <a:ext cx="5223164" cy="2025939"/>
          </a:xfrm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 skrives her</a:t>
            </a:r>
            <a:br>
              <a:rPr lang="nb-NO" dirty="0" smtClean="0"/>
            </a:br>
            <a:r>
              <a:rPr lang="nb-NO" dirty="0" smtClean="0"/>
              <a:t>over 2 linjer</a:t>
            </a:r>
            <a:endParaRPr lang="nb-NO" dirty="0"/>
          </a:p>
        </p:txBody>
      </p:sp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1"/>
            <a:ext cx="1779740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6373"/>
            <a:ext cx="5223165" cy="88592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80000"/>
              </a:lnSpc>
              <a:buNone/>
              <a:defRPr sz="1800" b="1" baseline="0">
                <a:solidFill>
                  <a:srgbClr val="118CD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Undertittel kan skrives her</a:t>
            </a:r>
            <a:endParaRPr lang="nb-NO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4707081"/>
            <a:ext cx="135158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Enke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550727" y="401823"/>
            <a:ext cx="113607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Dato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mtClean="0">
                <a:solidFill>
                  <a:srgbClr val="FFFFFF"/>
                </a:solidFill>
              </a:rPr>
              <a:pPr/>
              <a:t>11/25/2021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21336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130425"/>
            <a:ext cx="8229599" cy="2495454"/>
          </a:xfrm>
        </p:spPr>
        <p:txBody>
          <a:bodyPr lIns="0" rIns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Overskrift skrives her</a:t>
            </a:r>
            <a:endParaRPr lang="nb-NO" dirty="0"/>
          </a:p>
        </p:txBody>
      </p:sp>
      <p:pic>
        <p:nvPicPr>
          <p:cNvPr id="9" name="Picture 8" descr="Osloregion_Symbol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823"/>
            <a:ext cx="803700" cy="803700"/>
          </a:xfrm>
          <a:prstGeom prst="rect">
            <a:avLst/>
          </a:prstGeom>
        </p:spPr>
      </p:pic>
      <p:pic>
        <p:nvPicPr>
          <p:cNvPr id="15" name="Picture 14" descr="Osloregion_Navnetrekk_Hvi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32" y="674638"/>
            <a:ext cx="1779740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82295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 dirty="0" smtClean="0"/>
              <a:t>Overskrift kan skrives her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242" y="1600201"/>
            <a:ext cx="7778558" cy="4180224"/>
          </a:xfrm>
        </p:spPr>
        <p:txBody>
          <a:bodyPr lIns="0" rIns="0" anchor="ctr" anchorCtr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 i="1"/>
            </a:lvl2pPr>
            <a:lvl3pPr>
              <a:defRPr>
                <a:solidFill>
                  <a:srgbClr val="118CD9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44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918971" y="0"/>
            <a:ext cx="322503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6158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 dirty="0" smtClean="0"/>
              <a:t>Overskrift kan skrives her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243" y="1600201"/>
            <a:ext cx="4710546" cy="4180224"/>
          </a:xfrm>
        </p:spPr>
        <p:txBody>
          <a:bodyPr lIns="0" rIns="0" anchor="ctr" anchorCtr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 i="1"/>
            </a:lvl2pPr>
            <a:lvl3pPr>
              <a:defRPr>
                <a:solidFill>
                  <a:srgbClr val="118CD9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34545" y="1600199"/>
            <a:ext cx="2452253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18CD9"/>
                </a:solidFill>
              </a:defRPr>
            </a:lvl1pPr>
          </a:lstStyle>
          <a:p>
            <a:pPr lvl="0"/>
            <a:r>
              <a:rPr lang="nb-NO" dirty="0" smtClean="0"/>
              <a:t>”Sitat eller uthevet tekst kan skrives her”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39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918971" y="0"/>
            <a:ext cx="322503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6158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 dirty="0" smtClean="0"/>
              <a:t>Overskrift kan skrives her</a:t>
            </a:r>
            <a:endParaRPr lang="nb-NO" dirty="0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34545" y="1600199"/>
            <a:ext cx="2452253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18CD9"/>
                </a:solidFill>
              </a:defRPr>
            </a:lvl1pPr>
          </a:lstStyle>
          <a:p>
            <a:pPr lvl="0"/>
            <a:r>
              <a:rPr lang="nb-NO" dirty="0" smtClean="0"/>
              <a:t>”Sitat eller uthevet tekst kan skrives her”</a:t>
            </a:r>
            <a:endParaRPr lang="nb-NO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0" y="1600199"/>
            <a:ext cx="5161589" cy="4180225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38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+ Me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82295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 dirty="0" smtClean="0"/>
              <a:t>Overskrift kan skrives her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0224"/>
          </a:xfrm>
        </p:spPr>
        <p:txBody>
          <a:bodyPr lIns="0" rIns="0" anchor="ctr" anchorCtr="0"/>
          <a:lstStyle>
            <a:lvl1pPr marL="0" indent="0" algn="ctr">
              <a:buClr>
                <a:schemeClr val="accent3"/>
              </a:buClr>
              <a:buNone/>
              <a:defRPr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endParaRPr lang="nb-NO" dirty="0" smtClean="0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09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08242" y="861001"/>
            <a:ext cx="7296729" cy="494198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91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Dato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mtClean="0">
                <a:solidFill>
                  <a:schemeClr val="bg1"/>
                </a:solidFill>
              </a:rPr>
              <a:pPr algn="l"/>
              <a:t>11/25/2021</a:t>
            </a:fld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08242" y="861001"/>
            <a:ext cx="7296729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1"/>
            <a:ext cx="1779740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Dato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mtClean="0">
                <a:solidFill>
                  <a:schemeClr val="bg1"/>
                </a:solidFill>
              </a:rPr>
              <a:pPr algn="l"/>
              <a:t>11/25/2021</a:t>
            </a:fld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1"/>
            <a:ext cx="1779740" cy="281709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08242" y="861001"/>
            <a:ext cx="7296729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37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78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77213" y="2794000"/>
            <a:ext cx="8209586" cy="17087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FFFF"/>
                </a:solidFill>
              </a:rPr>
              <a:t>www.osloregionen.no</a:t>
            </a:r>
            <a:endParaRPr lang="nb-NO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loregionen_PP_Bakgrunn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4"/>
          <a:stretch/>
        </p:blipFill>
        <p:spPr>
          <a:xfrm>
            <a:off x="5918972" y="0"/>
            <a:ext cx="32202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268970"/>
            <a:ext cx="5223164" cy="2025939"/>
          </a:xfrm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 skrives her</a:t>
            </a:r>
            <a:br>
              <a:rPr lang="nb-NO" dirty="0" smtClean="0"/>
            </a:br>
            <a:r>
              <a:rPr lang="nb-NO" dirty="0" smtClean="0"/>
              <a:t>over 2 linjer</a:t>
            </a:r>
            <a:endParaRPr lang="nb-NO" dirty="0"/>
          </a:p>
        </p:txBody>
      </p:sp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1"/>
            <a:ext cx="1779740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6373"/>
            <a:ext cx="5223165" cy="88592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80000"/>
              </a:lnSpc>
              <a:buNone/>
              <a:defRPr sz="1800" b="1" baseline="0">
                <a:solidFill>
                  <a:srgbClr val="E03B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Undertittel kan skrives her</a:t>
            </a:r>
            <a:endParaRPr lang="nb-NO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4707081"/>
            <a:ext cx="135158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31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midtstil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68970"/>
            <a:ext cx="8229599" cy="2025939"/>
          </a:xfrm>
        </p:spPr>
        <p:txBody>
          <a:bodyPr lIns="0" rIns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Overskrift skrives her</a:t>
            </a:r>
            <a:br>
              <a:rPr lang="nb-NO" dirty="0" smtClean="0"/>
            </a:br>
            <a:r>
              <a:rPr lang="nb-NO" dirty="0" smtClean="0"/>
              <a:t>over 2 linjer</a:t>
            </a:r>
            <a:endParaRPr lang="nb-NO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21336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550727" y="401823"/>
            <a:ext cx="113607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Dato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mtClean="0">
                <a:solidFill>
                  <a:srgbClr val="FFFFFF"/>
                </a:solidFill>
              </a:rPr>
              <a:pPr/>
              <a:t>11/25/2021</a:t>
            </a:fld>
            <a:endParaRPr lang="nb-NO" dirty="0">
              <a:solidFill>
                <a:srgbClr val="FFFFFF"/>
              </a:solidFill>
            </a:endParaRPr>
          </a:p>
        </p:txBody>
      </p:sp>
      <p:pic>
        <p:nvPicPr>
          <p:cNvPr id="8" name="Picture 7" descr="Osloregion_Symbol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823"/>
            <a:ext cx="803700" cy="803700"/>
          </a:xfrm>
          <a:prstGeom prst="rect">
            <a:avLst/>
          </a:prstGeom>
        </p:spPr>
      </p:pic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1"/>
            <a:ext cx="1779740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6373"/>
            <a:ext cx="8229600" cy="885920"/>
          </a:xfrm>
        </p:spPr>
        <p:txBody>
          <a:bodyPr lIns="0" rIns="0"/>
          <a:lstStyle>
            <a:lvl1pPr marL="0" indent="0" algn="ctr">
              <a:lnSpc>
                <a:spcPct val="80000"/>
              </a:lnSpc>
              <a:buNone/>
              <a:defRPr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Undertittel kan skrives her</a:t>
            </a:r>
            <a:endParaRPr lang="nb-NO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97745" y="4707081"/>
            <a:ext cx="135158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1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Enke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7550727" y="401823"/>
            <a:ext cx="113607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Dato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mtClean="0">
                <a:solidFill>
                  <a:srgbClr val="FFFFFF"/>
                </a:solidFill>
              </a:rPr>
              <a:pPr/>
              <a:t>11/25/2021</a:t>
            </a:fld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21336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130425"/>
            <a:ext cx="8229599" cy="2495454"/>
          </a:xfrm>
        </p:spPr>
        <p:txBody>
          <a:bodyPr lIns="0" rIns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Overskrift skrives her</a:t>
            </a:r>
            <a:endParaRPr lang="nb-NO" dirty="0"/>
          </a:p>
        </p:txBody>
      </p:sp>
      <p:pic>
        <p:nvPicPr>
          <p:cNvPr id="9" name="Picture 8" descr="Osloregion_Symbol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823"/>
            <a:ext cx="803700" cy="803700"/>
          </a:xfrm>
          <a:prstGeom prst="rect">
            <a:avLst/>
          </a:prstGeom>
        </p:spPr>
      </p:pic>
      <p:pic>
        <p:nvPicPr>
          <p:cNvPr id="15" name="Picture 14" descr="Osloregion_Navnetrekk_Hvi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32" y="674638"/>
            <a:ext cx="1779740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sloregionen_PP_Bakgrunn_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2"/>
          <a:stretch/>
        </p:blipFill>
        <p:spPr>
          <a:xfrm>
            <a:off x="5918972" y="0"/>
            <a:ext cx="32250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268970"/>
            <a:ext cx="5223164" cy="2025939"/>
          </a:xfrm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Overskrift skrives her</a:t>
            </a:r>
            <a:br>
              <a:rPr lang="nb-NO" dirty="0" smtClean="0"/>
            </a:br>
            <a:r>
              <a:rPr lang="nb-NO" dirty="0" smtClean="0"/>
              <a:t>over 2 linjer</a:t>
            </a:r>
            <a:endParaRPr lang="nb-NO" dirty="0"/>
          </a:p>
        </p:txBody>
      </p:sp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1"/>
            <a:ext cx="1779740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6373"/>
            <a:ext cx="5223165" cy="88592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80000"/>
              </a:lnSpc>
              <a:buNone/>
              <a:defRPr sz="1800" b="1" baseline="0">
                <a:solidFill>
                  <a:srgbClr val="128E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Undertittel kan skrives her</a:t>
            </a:r>
            <a:endParaRPr lang="nb-NO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4707081"/>
            <a:ext cx="135158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4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82295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 dirty="0" smtClean="0"/>
              <a:t>Overskrift kan skrives her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242" y="1600201"/>
            <a:ext cx="7778558" cy="4180224"/>
          </a:xfrm>
        </p:spPr>
        <p:txBody>
          <a:bodyPr lIns="0" rIns="0" anchor="ctr" anchorCtr="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i="1"/>
            </a:lvl2pPr>
            <a:lvl3pPr>
              <a:defRPr>
                <a:solidFill>
                  <a:srgbClr val="128E41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38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918971" y="0"/>
            <a:ext cx="322503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6158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 dirty="0" smtClean="0"/>
              <a:t>Overskrift kan skrives her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243" y="1600201"/>
            <a:ext cx="4710546" cy="4180224"/>
          </a:xfrm>
        </p:spPr>
        <p:txBody>
          <a:bodyPr lIns="0" rIns="0" anchor="ctr" anchorCtr="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i="1"/>
            </a:lvl2pPr>
            <a:lvl3pPr>
              <a:buClr>
                <a:schemeClr val="accent2"/>
              </a:buClr>
              <a:defRPr>
                <a:solidFill>
                  <a:srgbClr val="128E41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34545" y="1600199"/>
            <a:ext cx="2452253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28E41"/>
                </a:solidFill>
              </a:defRPr>
            </a:lvl1pPr>
          </a:lstStyle>
          <a:p>
            <a:pPr lvl="0"/>
            <a:r>
              <a:rPr lang="nb-NO" dirty="0" smtClean="0"/>
              <a:t>”Sitat eller uthevet tekst kan skrives her”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98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918971" y="0"/>
            <a:ext cx="322503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6158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 dirty="0" smtClean="0"/>
              <a:t>Overskrift kan skrives her</a:t>
            </a:r>
            <a:endParaRPr lang="nb-NO" dirty="0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34545" y="1600199"/>
            <a:ext cx="2452253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28E41"/>
                </a:solidFill>
              </a:defRPr>
            </a:lvl1pPr>
          </a:lstStyle>
          <a:p>
            <a:pPr lvl="0"/>
            <a:r>
              <a:rPr lang="nb-NO" dirty="0" smtClean="0"/>
              <a:t>”Sitat eller uthevet tekst kan skrives her”</a:t>
            </a:r>
            <a:endParaRPr lang="nb-NO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0" y="1600199"/>
            <a:ext cx="5161589" cy="4180225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30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+ Me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82295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 dirty="0" smtClean="0"/>
              <a:t>Overskrift kan skrives her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0224"/>
          </a:xfrm>
        </p:spPr>
        <p:txBody>
          <a:bodyPr lIns="0" rIns="0" anchor="ctr" anchorCtr="0"/>
          <a:lstStyle>
            <a:lvl1pPr marL="0" indent="0" algn="ctr">
              <a:buClr>
                <a:schemeClr val="accent3"/>
              </a:buClr>
              <a:buNone/>
              <a:defRPr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endParaRPr lang="nb-NO" dirty="0" smtClean="0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99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08242" y="861001"/>
            <a:ext cx="7296729" cy="494198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2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Dato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mtClean="0">
                <a:solidFill>
                  <a:schemeClr val="bg1"/>
                </a:solidFill>
              </a:rPr>
              <a:pPr algn="l"/>
              <a:t>11/25/2021</a:t>
            </a:fld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08242" y="861001"/>
            <a:ext cx="7296729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1"/>
            <a:ext cx="1779740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Dato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mtClean="0">
                <a:solidFill>
                  <a:schemeClr val="bg1"/>
                </a:solidFill>
              </a:rPr>
              <a:pPr algn="l"/>
              <a:t>11/25/2021</a:t>
            </a:fld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1"/>
            <a:ext cx="1779740" cy="281709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08242" y="861001"/>
            <a:ext cx="7296729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3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82295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 dirty="0" smtClean="0"/>
              <a:t>Overskrift kan skrives her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242" y="1600201"/>
            <a:ext cx="7778558" cy="4180224"/>
          </a:xfrm>
        </p:spPr>
        <p:txBody>
          <a:bodyPr lIns="0" rIns="0" anchor="ctr" anchorCtr="0"/>
          <a:lstStyle>
            <a:lvl1pPr>
              <a:buClr>
                <a:schemeClr val="accent3"/>
              </a:buClr>
              <a:defRPr sz="220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53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39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61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77213" y="2794000"/>
            <a:ext cx="8209586" cy="17087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FFFF"/>
                </a:solidFill>
              </a:rPr>
              <a:t>www.osloregionen.no</a:t>
            </a:r>
            <a:endParaRPr lang="nb-NO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918971" y="0"/>
            <a:ext cx="322503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6158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 dirty="0" smtClean="0"/>
              <a:t>Overskrift kan skrives her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243" y="1600201"/>
            <a:ext cx="4710546" cy="4180224"/>
          </a:xfrm>
        </p:spPr>
        <p:txBody>
          <a:bodyPr lIns="0" rIns="0" anchor="ctr" anchorCtr="0"/>
          <a:lstStyle>
            <a:lvl1pPr>
              <a:buClr>
                <a:schemeClr val="accent3"/>
              </a:buClr>
              <a:defRPr sz="220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rgbClr val="E03B24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34545" y="1600199"/>
            <a:ext cx="2452253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E03B24"/>
                </a:solidFill>
              </a:defRPr>
            </a:lvl1pPr>
          </a:lstStyle>
          <a:p>
            <a:pPr lvl="0"/>
            <a:r>
              <a:rPr lang="nb-NO" dirty="0" smtClean="0"/>
              <a:t>”Sitat eller uthevet tekst kan skrives her”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20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918971" y="0"/>
            <a:ext cx="322503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6158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 dirty="0" smtClean="0"/>
              <a:t>Overskrift kan skrives her</a:t>
            </a:r>
            <a:endParaRPr lang="nb-NO" dirty="0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34545" y="1600199"/>
            <a:ext cx="2452253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”Sitat eller uthevet tekst kan skrives her”</a:t>
            </a:r>
            <a:endParaRPr lang="nb-NO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57200" y="1600199"/>
            <a:ext cx="5161589" cy="4180225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96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+ Me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82295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 dirty="0" smtClean="0"/>
              <a:t>Overskrift kan skrives her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0224"/>
          </a:xfrm>
        </p:spPr>
        <p:txBody>
          <a:bodyPr lIns="0" rIns="0" anchor="ctr" anchorCtr="0"/>
          <a:lstStyle>
            <a:lvl1pPr marL="0" indent="0" algn="ctr">
              <a:buClr>
                <a:schemeClr val="accent3"/>
              </a:buClr>
              <a:buNone/>
              <a:defRPr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endParaRPr lang="nb-NO" dirty="0" smtClean="0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7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08242" y="861001"/>
            <a:ext cx="7296729" cy="494198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09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60" y="6331910"/>
            <a:ext cx="1779739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31910"/>
            <a:ext cx="350982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908242" y="6331909"/>
            <a:ext cx="113607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 </a:t>
            </a:r>
            <a:r>
              <a:rPr lang="en-US" dirty="0" err="1" smtClean="0"/>
              <a:t>Dato</a:t>
            </a:r>
            <a:r>
              <a:rPr lang="en-US" dirty="0" smtClean="0"/>
              <a:t>: </a:t>
            </a:r>
            <a:fld id="{649B7EF6-81DD-8D4C-901B-5AB3D7E24AC3}" type="datetime1">
              <a:rPr lang="en-US" smtClean="0"/>
              <a:pPr algn="l"/>
              <a:t>11/25/2021</a:t>
            </a:fld>
            <a:endParaRPr lang="nb-NO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933293" cy="3734049"/>
          </a:xfrm>
        </p:spPr>
        <p:txBody>
          <a:bodyPr/>
          <a:lstStyle/>
          <a:p>
            <a:endParaRPr lang="nb-NO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8242" y="4084710"/>
            <a:ext cx="7778558" cy="1695714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accent3"/>
              </a:buClr>
              <a:buNone/>
              <a:defRPr sz="2200" baseline="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dirty="0" smtClean="0"/>
              <a:t>Tekst kan skrives her over flere linjer, men man bør prøve å begrense mengden på tekst i en power-</a:t>
            </a:r>
            <a:r>
              <a:rPr lang="nb-NO" dirty="0" err="1" smtClean="0"/>
              <a:t>point</a:t>
            </a:r>
            <a:r>
              <a:rPr lang="nb-NO" dirty="0" smtClean="0"/>
              <a:t> presentasjon. </a:t>
            </a:r>
          </a:p>
        </p:txBody>
      </p:sp>
    </p:spTree>
    <p:extLst>
      <p:ext uri="{BB962C8B-B14F-4D97-AF65-F5344CB8AC3E}">
        <p14:creationId xmlns:p14="http://schemas.microsoft.com/office/powerpoint/2010/main" val="30503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BE97-81FC-EF4B-AB31-4027C2DA9490}" type="datetime1">
              <a:rPr lang="en-US" smtClean="0"/>
              <a:t>11/25/2021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5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4" r:id="rId3"/>
    <p:sldLayoutId id="2147483667" r:id="rId4"/>
    <p:sldLayoutId id="2147483670" r:id="rId5"/>
    <p:sldLayoutId id="2147483671" r:id="rId6"/>
    <p:sldLayoutId id="2147483677" r:id="rId7"/>
    <p:sldLayoutId id="2147483668" r:id="rId8"/>
    <p:sldLayoutId id="2147483708" r:id="rId9"/>
    <p:sldLayoutId id="2147483709" r:id="rId10"/>
    <p:sldLayoutId id="2147483710" r:id="rId11"/>
    <p:sldLayoutId id="2147483673" r:id="rId12"/>
    <p:sldLayoutId id="2147483672" r:id="rId13"/>
    <p:sldLayoutId id="2147483669" r:id="rId14"/>
    <p:sldLayoutId id="2147483676" r:id="rId15"/>
    <p:sldLayoutId id="214748367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BE97-81FC-EF4B-AB31-4027C2DA9490}" type="datetime1">
              <a:rPr lang="en-US" smtClean="0"/>
              <a:t>11/25/2021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962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BE97-81FC-EF4B-AB31-4027C2DA9490}" type="datetime1">
              <a:rPr lang="en-US" smtClean="0"/>
              <a:t>11/25/2021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94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Internasjonal profilering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Mari Strømsvåg</a:t>
            </a:r>
            <a:br>
              <a:rPr lang="nb-NO" dirty="0" smtClean="0"/>
            </a:br>
            <a:r>
              <a:rPr lang="nb-NO" dirty="0" smtClean="0"/>
              <a:t>Internasjonal profilering og talent attraksjon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16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ReSTART kampanjer 2021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5 kampanjer for 2021:</a:t>
            </a:r>
          </a:p>
          <a:p>
            <a:r>
              <a:rPr lang="nb-NO" dirty="0" smtClean="0"/>
              <a:t>- 1 gjennomført</a:t>
            </a:r>
          </a:p>
          <a:p>
            <a:r>
              <a:rPr lang="nb-NO" dirty="0" smtClean="0"/>
              <a:t>- 1 igangsatt</a:t>
            </a:r>
          </a:p>
          <a:p>
            <a:r>
              <a:rPr lang="nb-NO" dirty="0" smtClean="0"/>
              <a:t>- 3 i produksjon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199"/>
            <a:ext cx="5003074" cy="4179888"/>
          </a:xfrm>
        </p:spPr>
        <p:txBody>
          <a:bodyPr/>
          <a:lstStyle/>
          <a:p>
            <a:r>
              <a:rPr lang="nb-NO" dirty="0" smtClean="0"/>
              <a:t>Internasjonalt talent</a:t>
            </a:r>
          </a:p>
          <a:p>
            <a:pPr lvl="1"/>
            <a:r>
              <a:rPr lang="nb-NO" dirty="0" smtClean="0"/>
              <a:t>Oslo International </a:t>
            </a:r>
            <a:r>
              <a:rPr lang="nb-NO" dirty="0" err="1" smtClean="0"/>
              <a:t>Career</a:t>
            </a:r>
            <a:r>
              <a:rPr lang="nb-NO" dirty="0" smtClean="0"/>
              <a:t> Fair</a:t>
            </a:r>
          </a:p>
          <a:p>
            <a:pPr lvl="1"/>
            <a:r>
              <a:rPr lang="nb-NO" dirty="0" smtClean="0"/>
              <a:t>Rekrutteringskampanje for Software &amp; </a:t>
            </a:r>
            <a:r>
              <a:rPr lang="nb-NO" dirty="0" err="1" smtClean="0"/>
              <a:t>DevOps</a:t>
            </a:r>
            <a:r>
              <a:rPr lang="nb-NO" dirty="0" smtClean="0"/>
              <a:t> </a:t>
            </a:r>
            <a:r>
              <a:rPr lang="nb-NO" dirty="0" err="1" smtClean="0"/>
              <a:t>Engineer</a:t>
            </a:r>
            <a:endParaRPr lang="nb-NO" dirty="0" smtClean="0"/>
          </a:p>
          <a:p>
            <a:r>
              <a:rPr lang="nb-NO" dirty="0" smtClean="0"/>
              <a:t>Internasjonale investeringer</a:t>
            </a:r>
          </a:p>
          <a:p>
            <a:pPr lvl="1"/>
            <a:r>
              <a:rPr lang="nb-NO" dirty="0" err="1" smtClean="0"/>
              <a:t>Invest</a:t>
            </a:r>
            <a:r>
              <a:rPr lang="nb-NO" dirty="0" smtClean="0"/>
              <a:t> in Oslo</a:t>
            </a:r>
          </a:p>
          <a:p>
            <a:pPr lvl="2"/>
            <a:r>
              <a:rPr lang="nb-NO" dirty="0" smtClean="0"/>
              <a:t>Tech, grønne næring, kreative næringer og med-</a:t>
            </a:r>
            <a:r>
              <a:rPr lang="nb-NO" dirty="0" err="1" smtClean="0"/>
              <a:t>tech</a:t>
            </a:r>
            <a:r>
              <a:rPr lang="nb-NO" dirty="0" smtClean="0"/>
              <a:t>/</a:t>
            </a:r>
            <a:r>
              <a:rPr lang="nb-NO" dirty="0" err="1" smtClean="0"/>
              <a:t>health</a:t>
            </a:r>
            <a:r>
              <a:rPr lang="nb-NO" dirty="0" smtClean="0"/>
              <a:t> </a:t>
            </a:r>
            <a:r>
              <a:rPr lang="nb-NO" dirty="0" err="1" smtClean="0"/>
              <a:t>tech</a:t>
            </a:r>
            <a:r>
              <a:rPr lang="nb-NO" dirty="0" smtClean="0"/>
              <a:t>/</a:t>
            </a:r>
            <a:r>
              <a:rPr lang="nb-NO" dirty="0" err="1" smtClean="0"/>
              <a:t>pharma</a:t>
            </a:r>
            <a:endParaRPr lang="nb-NO" dirty="0" smtClean="0"/>
          </a:p>
          <a:p>
            <a:pPr lvl="1"/>
            <a:r>
              <a:rPr lang="nb-NO" dirty="0" err="1" smtClean="0"/>
              <a:t>Invest</a:t>
            </a:r>
            <a:r>
              <a:rPr lang="nb-NO" dirty="0" smtClean="0"/>
              <a:t> </a:t>
            </a:r>
            <a:r>
              <a:rPr lang="nb-NO" dirty="0"/>
              <a:t>in Health-</a:t>
            </a:r>
            <a:r>
              <a:rPr lang="nb-NO" dirty="0" err="1"/>
              <a:t>tech</a:t>
            </a:r>
            <a:r>
              <a:rPr lang="nb-NO" dirty="0"/>
              <a:t> &amp; Med-</a:t>
            </a:r>
            <a:r>
              <a:rPr lang="nb-NO" dirty="0" err="1"/>
              <a:t>tech</a:t>
            </a:r>
            <a:r>
              <a:rPr lang="nb-NO" dirty="0"/>
              <a:t> </a:t>
            </a:r>
            <a:r>
              <a:rPr lang="nb-NO" dirty="0" smtClean="0"/>
              <a:t>	</a:t>
            </a:r>
          </a:p>
          <a:p>
            <a:pPr lvl="1"/>
            <a:r>
              <a:rPr lang="nb-NO" dirty="0" err="1" smtClean="0"/>
              <a:t>Invest</a:t>
            </a:r>
            <a:r>
              <a:rPr lang="nb-NO" dirty="0"/>
              <a:t> in </a:t>
            </a:r>
            <a:r>
              <a:rPr lang="nb-NO" dirty="0" err="1"/>
              <a:t>Fashion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14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Kampanje: Oslo International </a:t>
            </a:r>
            <a:r>
              <a:rPr lang="nb-NO" dirty="0" err="1" smtClean="0"/>
              <a:t>Career</a:t>
            </a:r>
            <a:r>
              <a:rPr lang="nb-NO" dirty="0" smtClean="0"/>
              <a:t> Fair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4248"/>
            <a:ext cx="4526280" cy="2508762"/>
          </a:xfrm>
        </p:spPr>
        <p:txBody>
          <a:bodyPr anchor="t">
            <a:noAutofit/>
          </a:bodyPr>
          <a:lstStyle/>
          <a:p>
            <a:pPr algn="l"/>
            <a:r>
              <a:rPr lang="nb-NO" sz="1400" b="1" dirty="0" smtClean="0"/>
              <a:t>Behov: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/>
              <a:t>Bedrifter i Osloregionen og andre steder har udekket kompetanse behov som ikke klarer å bli dekket </a:t>
            </a:r>
            <a:endParaRPr lang="nb-NO" sz="1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smtClean="0"/>
              <a:t>Ikke </a:t>
            </a:r>
            <a:r>
              <a:rPr lang="nb-NO" sz="1400" dirty="0"/>
              <a:t>alle bedrifter har erfaring med å rekruttere internasjonalt, eller har ikke </a:t>
            </a:r>
            <a:r>
              <a:rPr lang="nb-NO" sz="1400" dirty="0" smtClean="0"/>
              <a:t>nettverket/midler</a:t>
            </a:r>
            <a:endParaRPr lang="nb-NO" sz="1400" b="1" dirty="0"/>
          </a:p>
          <a:p>
            <a:pPr algn="l"/>
            <a:r>
              <a:rPr lang="nb-NO" sz="1400" b="1" dirty="0" smtClean="0"/>
              <a:t>Mulighet: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smtClean="0"/>
              <a:t>Arrangere digital karrieredag i forbindelse med Oslo </a:t>
            </a:r>
            <a:r>
              <a:rPr lang="nb-NO" sz="1400" dirty="0" err="1" smtClean="0"/>
              <a:t>Innovation</a:t>
            </a:r>
            <a:r>
              <a:rPr lang="nb-NO" sz="1400" dirty="0" smtClean="0"/>
              <a:t> </a:t>
            </a:r>
            <a:r>
              <a:rPr lang="nb-NO" sz="1400" dirty="0" err="1" smtClean="0"/>
              <a:t>Week</a:t>
            </a:r>
            <a:endParaRPr lang="nb-NO" sz="1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smtClean="0"/>
              <a:t>Digital karrieredag gir muligheter til internasjonale som ikke er i Norge til å snakke direkte med bedrifter.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smtClean="0"/>
              <a:t>Stedsmarkedsføring gjennom arrangementet (før, under og etter).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480" y="1790856"/>
            <a:ext cx="3866889" cy="250876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457200" y="4299618"/>
            <a:ext cx="69037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b-NO" sz="1400" b="1" dirty="0"/>
          </a:p>
          <a:p>
            <a:r>
              <a:rPr lang="nb-NO" sz="1400" b="1" dirty="0"/>
              <a:t>Resultat: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400" dirty="0"/>
              <a:t>15 bedrifter fra regionen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400" dirty="0"/>
              <a:t>300 deltagere fra hele verden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400" dirty="0"/>
              <a:t>Positive tilbakemeldinger om Oslo som sted å jobbe og deltagere synes det fortsatt er aktuelt å finne jobb i regionen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7637906" y="4295743"/>
            <a:ext cx="1526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Foto: OBR/Gorm K. </a:t>
            </a:r>
            <a:r>
              <a:rPr lang="nb-NO" sz="800" dirty="0" err="1" smtClean="0"/>
              <a:t>Gaare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34945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Kampanje: Software </a:t>
            </a:r>
            <a:r>
              <a:rPr lang="nb-NO" dirty="0" err="1" smtClean="0"/>
              <a:t>engineers</a:t>
            </a:r>
            <a:r>
              <a:rPr lang="nb-NO" dirty="0" smtClean="0"/>
              <a:t> + </a:t>
            </a:r>
            <a:r>
              <a:rPr lang="nb-NO" dirty="0" err="1" smtClean="0"/>
              <a:t>DevOps</a:t>
            </a:r>
            <a:r>
              <a:rPr lang="nb-NO" dirty="0" smtClean="0"/>
              <a:t> </a:t>
            </a:r>
            <a:r>
              <a:rPr lang="nb-NO" dirty="0" err="1" smtClean="0"/>
              <a:t>Engineers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94" y="3913633"/>
            <a:ext cx="6094904" cy="2032650"/>
          </a:xfr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457200" y="1604247"/>
            <a:ext cx="8229598" cy="4124747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400" b="1" dirty="0" smtClean="0"/>
              <a:t>Behov: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smtClean="0"/>
              <a:t>Bedrifter i Osloregionen og andre steder har udekket </a:t>
            </a:r>
            <a:r>
              <a:rPr lang="nb-NO" sz="1400" dirty="0" err="1" smtClean="0"/>
              <a:t>tech</a:t>
            </a:r>
            <a:r>
              <a:rPr lang="nb-NO" sz="1400" dirty="0" smtClean="0"/>
              <a:t> kompetanse behov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smtClean="0"/>
              <a:t>Spesielt knyttet til </a:t>
            </a:r>
            <a:r>
              <a:rPr lang="nb-NO" sz="1400" dirty="0" err="1" smtClean="0"/>
              <a:t>software</a:t>
            </a:r>
            <a:r>
              <a:rPr lang="nb-NO" sz="1400" dirty="0" smtClean="0"/>
              <a:t> </a:t>
            </a:r>
            <a:r>
              <a:rPr lang="nb-NO" sz="1400" dirty="0" err="1" smtClean="0"/>
              <a:t>engineer</a:t>
            </a:r>
            <a:r>
              <a:rPr lang="nb-NO" sz="1400" dirty="0" smtClean="0"/>
              <a:t> + </a:t>
            </a:r>
            <a:r>
              <a:rPr lang="nb-NO" sz="1400" dirty="0" err="1" smtClean="0"/>
              <a:t>DevOps</a:t>
            </a:r>
            <a:r>
              <a:rPr lang="nb-NO" sz="1400" dirty="0" smtClean="0"/>
              <a:t> </a:t>
            </a:r>
            <a:r>
              <a:rPr lang="nb-NO" sz="1400" dirty="0" err="1" smtClean="0"/>
              <a:t>Engineers</a:t>
            </a:r>
            <a:r>
              <a:rPr lang="nb-NO" sz="1400" dirty="0" smtClean="0"/>
              <a:t> (+/- 700 udekket stillinger på Finn.no)</a:t>
            </a:r>
          </a:p>
          <a:p>
            <a:pPr algn="l"/>
            <a:endParaRPr lang="nb-NO" sz="1400" dirty="0" smtClean="0"/>
          </a:p>
          <a:p>
            <a:pPr algn="l"/>
            <a:r>
              <a:rPr lang="nb-NO" sz="1400" b="1" dirty="0" smtClean="0"/>
              <a:t>Mulighet: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smtClean="0"/>
              <a:t>Lære av København og andre </a:t>
            </a:r>
            <a:r>
              <a:rPr lang="nb-NO" sz="1400" dirty="0" err="1" smtClean="0"/>
              <a:t>hovedstedsregioner</a:t>
            </a:r>
            <a:r>
              <a:rPr lang="nb-NO" sz="1400" dirty="0" smtClean="0"/>
              <a:t> og bygge en Talent Pool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smtClean="0"/>
              <a:t>Lage kampanjer knyttet til konkrete stillinger for å skape oppmerksomhet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smtClean="0"/>
              <a:t>Felles samarbeidsprosjekt ved å gjennomføre stedsmarkedsføring og </a:t>
            </a:r>
            <a:r>
              <a:rPr lang="nb-NO" sz="1400" dirty="0" err="1" smtClean="0"/>
              <a:t>company</a:t>
            </a:r>
            <a:r>
              <a:rPr lang="nb-NO" sz="1400" dirty="0" smtClean="0"/>
              <a:t> </a:t>
            </a:r>
            <a:r>
              <a:rPr lang="nb-NO" sz="1400" dirty="0" err="1" smtClean="0"/>
              <a:t>branding</a:t>
            </a:r>
            <a:endParaRPr lang="nb-NO" sz="1400" dirty="0" smtClean="0"/>
          </a:p>
          <a:p>
            <a:pPr algn="l"/>
            <a:endParaRPr lang="nb-NO" sz="1400" dirty="0" smtClean="0"/>
          </a:p>
          <a:p>
            <a:pPr algn="l"/>
            <a:r>
              <a:rPr lang="nb-NO" sz="1400" b="1" dirty="0" smtClean="0"/>
              <a:t>Status: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smtClean="0"/>
              <a:t>20 bedrifter fra </a:t>
            </a:r>
            <a:br>
              <a:rPr lang="nb-NO" sz="1400" dirty="0" smtClean="0"/>
            </a:br>
            <a:r>
              <a:rPr lang="nb-NO" sz="1400" dirty="0" smtClean="0"/>
              <a:t>regionen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smtClean="0"/>
              <a:t>2 rekrutteringsbyråer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2479480" y="5959825"/>
            <a:ext cx="1526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Kilde: Osloregionen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9445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Kampanje: Invester i Oslo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457200" y="1417638"/>
            <a:ext cx="8229598" cy="4124747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400" b="1" dirty="0" smtClean="0"/>
              <a:t>Behov: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smtClean="0"/>
              <a:t>Eksportunderskuddet i Norge og behovet for å diversifisere vekk fra olje og gass gjør det nødvendig for andre næringer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smtClean="0"/>
              <a:t>Likevel er utenlandsk investeringer (FDI) til næringslivet i Norge lavere enn i Sverige og Danmark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400" dirty="0" smtClean="0"/>
          </a:p>
          <a:p>
            <a:pPr algn="l"/>
            <a:r>
              <a:rPr lang="nb-NO" sz="1400" b="1" dirty="0" smtClean="0"/>
              <a:t>Mulighet: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nb-NO" sz="1400" dirty="0"/>
              <a:t>Skape oppmerksomhet </a:t>
            </a:r>
            <a:r>
              <a:rPr lang="nb-NO" sz="1400" dirty="0" smtClean="0"/>
              <a:t>Oslo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nb-NO" sz="1400" dirty="0" smtClean="0"/>
              <a:t>Skape interesse for næringer i Oslo regionen 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r>
              <a:rPr lang="nb-NO" sz="1400" dirty="0"/>
              <a:t>Det har blitt økt interesse for investeringsmuligheter i Osloregionen den siste </a:t>
            </a:r>
            <a:r>
              <a:rPr lang="nb-NO" sz="1400" dirty="0" smtClean="0"/>
              <a:t>tiden, bla. </a:t>
            </a:r>
            <a:r>
              <a:rPr lang="nb-NO" sz="1400" dirty="0"/>
              <a:t>annet </a:t>
            </a:r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 smtClean="0"/>
              <a:t>fem </a:t>
            </a:r>
            <a:r>
              <a:rPr lang="nb-NO" sz="1400" dirty="0"/>
              <a:t>enhjørningsbedrifter på </a:t>
            </a:r>
            <a:r>
              <a:rPr lang="nb-NO" sz="1400" dirty="0" smtClean="0"/>
              <a:t>kort </a:t>
            </a:r>
            <a:r>
              <a:rPr lang="nb-NO" sz="1400" dirty="0"/>
              <a:t>tid </a:t>
            </a:r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 smtClean="0"/>
              <a:t>(</a:t>
            </a:r>
            <a:r>
              <a:rPr lang="nb-NO" sz="1400" dirty="0" err="1"/>
              <a:t>startups</a:t>
            </a:r>
            <a:r>
              <a:rPr lang="nb-NO" sz="1400" dirty="0"/>
              <a:t> med markedsverdi til 1 </a:t>
            </a:r>
            <a:r>
              <a:rPr lang="nb-NO" sz="1400" dirty="0" err="1"/>
              <a:t>mrd</a:t>
            </a:r>
            <a:r>
              <a:rPr lang="nb-NO" sz="1400" dirty="0"/>
              <a:t> USD)</a:t>
            </a:r>
          </a:p>
          <a:p>
            <a:pPr marL="357188" indent="-357188" algn="l">
              <a:buFont typeface="Arial" panose="020B0604020202020204" pitchFamily="34" charset="0"/>
              <a:buChar char="•"/>
            </a:pPr>
            <a:endParaRPr lang="nb-NO" sz="1400" dirty="0" smtClean="0"/>
          </a:p>
          <a:p>
            <a:pPr marL="357188" indent="-357188" algn="l">
              <a:buFont typeface="Arial" panose="020B0604020202020204" pitchFamily="34" charset="0"/>
              <a:buChar char="•"/>
            </a:pPr>
            <a:endParaRPr lang="nb-NO" sz="1400" dirty="0"/>
          </a:p>
          <a:p>
            <a:pPr algn="l"/>
            <a:r>
              <a:rPr lang="nb-NO" sz="1400" b="1" dirty="0" smtClean="0"/>
              <a:t>Status:</a:t>
            </a:r>
            <a:r>
              <a:rPr lang="nb-NO" sz="1400" dirty="0" smtClean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/>
              <a:t>I produksjon og planlegging nå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24" y="3790841"/>
            <a:ext cx="4307174" cy="2422785"/>
          </a:xfrm>
        </p:spPr>
      </p:pic>
      <p:sp>
        <p:nvSpPr>
          <p:cNvPr id="8" name="TekstSylinder 7"/>
          <p:cNvSpPr txBox="1"/>
          <p:nvPr/>
        </p:nvSpPr>
        <p:spPr>
          <a:xfrm>
            <a:off x="4299572" y="6224188"/>
            <a:ext cx="1526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Kilde: Osloregionen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407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Kampanje: Health Investment Network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0043" y="1243582"/>
            <a:ext cx="5833872" cy="4696605"/>
          </a:xfrm>
        </p:spPr>
        <p:txBody>
          <a:bodyPr anchor="t">
            <a:normAutofit/>
          </a:bodyPr>
          <a:lstStyle/>
          <a:p>
            <a:pPr algn="l"/>
            <a:r>
              <a:rPr lang="nb-NO" sz="1400" b="1" dirty="0" smtClean="0"/>
              <a:t>Behov: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400" dirty="0" smtClean="0"/>
              <a:t>Med økt interesse for investeringsmuligheter i ESG vennlige sektorer (</a:t>
            </a:r>
            <a:r>
              <a:rPr lang="en-US" sz="1400" dirty="0"/>
              <a:t>Environmental, social and corporate </a:t>
            </a:r>
            <a:r>
              <a:rPr lang="en-US" sz="1400" dirty="0" smtClean="0"/>
              <a:t>governance), </a:t>
            </a:r>
            <a:r>
              <a:rPr lang="en-US" sz="1400" dirty="0" err="1" smtClean="0"/>
              <a:t>samt</a:t>
            </a:r>
            <a:r>
              <a:rPr lang="en-US" sz="1400" dirty="0" smtClean="0"/>
              <a:t> </a:t>
            </a:r>
            <a:r>
              <a:rPr lang="en-US" sz="1400" dirty="0" err="1" smtClean="0"/>
              <a:t>helserelaterte</a:t>
            </a:r>
            <a:r>
              <a:rPr lang="en-US" sz="1400" dirty="0" smtClean="0"/>
              <a:t> </a:t>
            </a:r>
            <a:r>
              <a:rPr lang="en-US" sz="1400" dirty="0" err="1" smtClean="0"/>
              <a:t>selskaper</a:t>
            </a:r>
            <a:r>
              <a:rPr lang="en-US" sz="1400" dirty="0" smtClean="0"/>
              <a:t> I </a:t>
            </a:r>
            <a:r>
              <a:rPr lang="en-US" sz="1400" dirty="0" err="1" smtClean="0"/>
              <a:t>lys</a:t>
            </a:r>
            <a:r>
              <a:rPr lang="en-US" sz="1400" dirty="0" smtClean="0"/>
              <a:t> </a:t>
            </a:r>
            <a:r>
              <a:rPr lang="en-US" sz="1400" dirty="0" err="1" smtClean="0"/>
              <a:t>pandemien</a:t>
            </a:r>
            <a:r>
              <a:rPr lang="en-US" sz="1400" dirty="0" smtClean="0"/>
              <a:t>, </a:t>
            </a:r>
            <a:r>
              <a:rPr lang="en-US" sz="1400" dirty="0" err="1" smtClean="0"/>
              <a:t>og</a:t>
            </a:r>
            <a:r>
              <a:rPr lang="en-US" sz="1400" dirty="0" smtClean="0"/>
              <a:t> et </a:t>
            </a:r>
            <a:r>
              <a:rPr lang="en-US" sz="1400" dirty="0" err="1" smtClean="0"/>
              <a:t>skift</a:t>
            </a:r>
            <a:r>
              <a:rPr lang="en-US" sz="1400" dirty="0" smtClean="0"/>
              <a:t> </a:t>
            </a:r>
            <a:r>
              <a:rPr lang="en-US" sz="1400" dirty="0" err="1" smtClean="0"/>
              <a:t>fra</a:t>
            </a:r>
            <a:r>
              <a:rPr lang="en-US" sz="1400" dirty="0" smtClean="0"/>
              <a:t> </a:t>
            </a:r>
            <a:r>
              <a:rPr lang="en-US" sz="1400" dirty="0" err="1" smtClean="0"/>
              <a:t>investeringer</a:t>
            </a:r>
            <a:r>
              <a:rPr lang="en-US" sz="1400" dirty="0" smtClean="0"/>
              <a:t> </a:t>
            </a:r>
            <a:r>
              <a:rPr lang="en-US" sz="1400" dirty="0" err="1" smtClean="0"/>
              <a:t>fra</a:t>
            </a:r>
            <a:r>
              <a:rPr lang="en-US" sz="1400" dirty="0" smtClean="0"/>
              <a:t> </a:t>
            </a:r>
            <a:r>
              <a:rPr lang="en-US" sz="1400" dirty="0" err="1" smtClean="0"/>
              <a:t>olje</a:t>
            </a:r>
            <a:r>
              <a:rPr lang="en-US" sz="1400" dirty="0" smtClean="0"/>
              <a:t>/</a:t>
            </a:r>
            <a:r>
              <a:rPr lang="en-US" sz="1400" dirty="0" err="1" smtClean="0"/>
              <a:t>gass</a:t>
            </a:r>
            <a:endParaRPr lang="en-US" sz="1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 err="1" smtClean="0"/>
              <a:t>Investeringer</a:t>
            </a:r>
            <a:r>
              <a:rPr lang="en-US" sz="1400" dirty="0" smtClean="0"/>
              <a:t> i med-tech/health-tech </a:t>
            </a:r>
            <a:r>
              <a:rPr lang="en-US" sz="1400" dirty="0" err="1" smtClean="0"/>
              <a:t>er</a:t>
            </a:r>
            <a:r>
              <a:rPr lang="en-US" sz="1400" dirty="0" smtClean="0"/>
              <a:t> </a:t>
            </a:r>
            <a:r>
              <a:rPr lang="en-US" sz="1400" dirty="0" err="1" smtClean="0"/>
              <a:t>ofte</a:t>
            </a:r>
            <a:r>
              <a:rPr lang="en-US" sz="1400" dirty="0" smtClean="0"/>
              <a:t> </a:t>
            </a:r>
            <a:r>
              <a:rPr lang="en-US" sz="1400" dirty="0" err="1" smtClean="0"/>
              <a:t>mer</a:t>
            </a:r>
            <a:r>
              <a:rPr lang="en-US" sz="1400" dirty="0" smtClean="0"/>
              <a:t> </a:t>
            </a:r>
            <a:r>
              <a:rPr lang="en-US" sz="1400" dirty="0" err="1" smtClean="0"/>
              <a:t>komplisert</a:t>
            </a:r>
            <a:r>
              <a:rPr lang="en-US" sz="1400" dirty="0" smtClean="0"/>
              <a:t> </a:t>
            </a:r>
            <a:r>
              <a:rPr lang="en-US" sz="1400" dirty="0" err="1" smtClean="0"/>
              <a:t>og</a:t>
            </a:r>
            <a:r>
              <a:rPr lang="en-US" sz="1400" dirty="0" smtClean="0"/>
              <a:t> </a:t>
            </a:r>
            <a:r>
              <a:rPr lang="en-US" sz="1400" dirty="0" err="1" smtClean="0"/>
              <a:t>langsiktig</a:t>
            </a:r>
            <a:r>
              <a:rPr lang="en-US" sz="1400" dirty="0" smtClean="0"/>
              <a:t> </a:t>
            </a:r>
            <a:r>
              <a:rPr lang="en-US" sz="1400" dirty="0" err="1" smtClean="0"/>
              <a:t>enn</a:t>
            </a:r>
            <a:r>
              <a:rPr lang="en-US" sz="1400" dirty="0" smtClean="0"/>
              <a:t> </a:t>
            </a:r>
            <a:r>
              <a:rPr lang="en-US" sz="1400" dirty="0" err="1" smtClean="0"/>
              <a:t>andre</a:t>
            </a:r>
            <a:r>
              <a:rPr lang="en-US" sz="1400" dirty="0" smtClean="0"/>
              <a:t> </a:t>
            </a:r>
            <a:r>
              <a:rPr lang="en-US" sz="1400" dirty="0" err="1" smtClean="0"/>
              <a:t>sektorer</a:t>
            </a:r>
            <a:r>
              <a:rPr lang="en-US" sz="1400" dirty="0" smtClean="0"/>
              <a:t>, </a:t>
            </a:r>
            <a:r>
              <a:rPr lang="en-US" sz="1400" dirty="0" err="1" smtClean="0"/>
              <a:t>som</a:t>
            </a:r>
            <a:r>
              <a:rPr lang="en-US" sz="1400" dirty="0" smtClean="0"/>
              <a:t> “</a:t>
            </a:r>
            <a:r>
              <a:rPr lang="en-US" sz="1400" dirty="0" err="1" smtClean="0"/>
              <a:t>skremmer</a:t>
            </a:r>
            <a:r>
              <a:rPr lang="en-US" sz="1400" dirty="0" smtClean="0"/>
              <a:t>” </a:t>
            </a:r>
            <a:r>
              <a:rPr lang="en-US" sz="1400" dirty="0" err="1" smtClean="0"/>
              <a:t>mulige</a:t>
            </a:r>
            <a:r>
              <a:rPr lang="en-US" sz="1400" dirty="0" smtClean="0"/>
              <a:t> </a:t>
            </a:r>
            <a:r>
              <a:rPr lang="en-US" sz="1400" dirty="0" err="1" smtClean="0"/>
              <a:t>investorer</a:t>
            </a:r>
            <a:r>
              <a:rPr lang="en-US" sz="1400" dirty="0" smtClean="0"/>
              <a:t> </a:t>
            </a:r>
            <a:r>
              <a:rPr lang="en-US" sz="1400" dirty="0" err="1" smtClean="0"/>
              <a:t>og</a:t>
            </a:r>
            <a:r>
              <a:rPr lang="en-US" sz="1400" dirty="0" smtClean="0"/>
              <a:t> </a:t>
            </a:r>
            <a:r>
              <a:rPr lang="en-US" sz="1400" dirty="0" err="1" smtClean="0"/>
              <a:t>det</a:t>
            </a:r>
            <a:r>
              <a:rPr lang="en-US" sz="1400" dirty="0" smtClean="0"/>
              <a:t> </a:t>
            </a:r>
            <a:r>
              <a:rPr lang="en-US" sz="1400" dirty="0" err="1" smtClean="0"/>
              <a:t>trengs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informasjon</a:t>
            </a:r>
            <a:r>
              <a:rPr lang="en-US" sz="1400" dirty="0" smtClean="0"/>
              <a:t> om pro/con for </a:t>
            </a:r>
            <a:r>
              <a:rPr lang="en-US" sz="1400" dirty="0" err="1" smtClean="0"/>
              <a:t>investering</a:t>
            </a:r>
            <a:r>
              <a:rPr lang="en-US" sz="1400" dirty="0" smtClean="0"/>
              <a:t> + </a:t>
            </a:r>
            <a:r>
              <a:rPr lang="en-US" sz="1400" dirty="0" err="1" smtClean="0"/>
              <a:t>bryte</a:t>
            </a:r>
            <a:r>
              <a:rPr lang="en-US" sz="1400" dirty="0" smtClean="0"/>
              <a:t> </a:t>
            </a:r>
            <a:r>
              <a:rPr lang="en-US" sz="1400" dirty="0" err="1" smtClean="0"/>
              <a:t>ned</a:t>
            </a:r>
            <a:r>
              <a:rPr lang="en-US" sz="1400" dirty="0" smtClean="0"/>
              <a:t> </a:t>
            </a:r>
            <a:r>
              <a:rPr lang="en-US" sz="1400" dirty="0" err="1" smtClean="0"/>
              <a:t>barrierene</a:t>
            </a:r>
            <a:endParaRPr lang="en-US" sz="1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1400" dirty="0" smtClean="0"/>
          </a:p>
          <a:p>
            <a:pPr algn="l"/>
            <a:r>
              <a:rPr lang="nb-NO" sz="1400" b="1" dirty="0" smtClean="0"/>
              <a:t>Mulighet: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/>
              <a:t>Nettside og brosjyre om investeringsmulighetene i </a:t>
            </a:r>
            <a:br>
              <a:rPr lang="nb-NO" sz="1400" dirty="0" smtClean="0"/>
            </a:br>
            <a:r>
              <a:rPr lang="nb-NO" sz="1400" dirty="0" smtClean="0"/>
              <a:t>med-</a:t>
            </a:r>
            <a:r>
              <a:rPr lang="nb-NO" sz="1400" dirty="0" err="1" smtClean="0"/>
              <a:t>tech</a:t>
            </a:r>
            <a:r>
              <a:rPr lang="nb-NO" sz="1400" dirty="0" smtClean="0"/>
              <a:t>/health-</a:t>
            </a:r>
            <a:r>
              <a:rPr lang="nb-NO" sz="1400" dirty="0" err="1" smtClean="0"/>
              <a:t>tech</a:t>
            </a:r>
            <a:r>
              <a:rPr lang="nb-NO" sz="1400" dirty="0" smtClean="0"/>
              <a:t> i regionen + Norge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/>
              <a:t>Nettverket, klynger, bedrifter vil kunne bruke guiden, </a:t>
            </a:r>
            <a:br>
              <a:rPr lang="nb-NO" sz="1400" dirty="0" smtClean="0"/>
            </a:br>
            <a:r>
              <a:rPr lang="nb-NO" sz="1400" dirty="0" smtClean="0"/>
              <a:t>og tilgjengelig for alle å bruke. </a:t>
            </a:r>
            <a:br>
              <a:rPr lang="nb-NO" sz="1400" dirty="0" smtClean="0"/>
            </a:br>
            <a:endParaRPr lang="nb-NO" sz="1400" dirty="0" smtClean="0"/>
          </a:p>
          <a:p>
            <a:pPr algn="l"/>
            <a:r>
              <a:rPr lang="nb-NO" sz="1400" b="1" dirty="0" smtClean="0"/>
              <a:t>Status: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/>
              <a:t>Innhenting av materiell fra partnere og bidragsytere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/>
              <a:t>Produksjonsstart neste uke</a:t>
            </a:r>
          </a:p>
          <a:p>
            <a:pPr algn="l"/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r="53453"/>
          <a:stretch/>
        </p:blipFill>
        <p:spPr>
          <a:xfrm>
            <a:off x="6355080" y="1243583"/>
            <a:ext cx="2587753" cy="410781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l="2287" t="3575" r="2962" b="3692"/>
          <a:stretch/>
        </p:blipFill>
        <p:spPr>
          <a:xfrm>
            <a:off x="4886649" y="3759958"/>
            <a:ext cx="2872854" cy="218023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7759503" y="5351401"/>
            <a:ext cx="1526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Skisser: </a:t>
            </a:r>
            <a:r>
              <a:rPr lang="nb-NO" sz="800" dirty="0" err="1" smtClean="0"/>
              <a:t>Los&amp;Co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894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Kampanje: Norwegian </a:t>
            </a:r>
            <a:r>
              <a:rPr lang="nb-NO" dirty="0" err="1" smtClean="0"/>
              <a:t>Fashion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57200" y="1600201"/>
            <a:ext cx="6892834" cy="4180224"/>
          </a:xfrm>
        </p:spPr>
        <p:txBody>
          <a:bodyPr anchor="t">
            <a:normAutofit/>
          </a:bodyPr>
          <a:lstStyle/>
          <a:p>
            <a:pPr algn="l"/>
            <a:r>
              <a:rPr lang="nb-NO" sz="1400" b="1" dirty="0" smtClean="0"/>
              <a:t>Behov: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/>
              <a:t>Norsk motebransje utvikles og modnes raskt, men er ikke profesjonalisert for kapitalinnhenting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/>
              <a:t>Kunnskapen om norsk mote blant investorer blandes ofte med andre skandinaviske land – </a:t>
            </a:r>
            <a:r>
              <a:rPr lang="nb-NO" sz="1400" dirty="0" err="1" smtClean="0"/>
              <a:t>Scandi</a:t>
            </a:r>
            <a:r>
              <a:rPr lang="nb-NO" sz="1400" dirty="0" smtClean="0"/>
              <a:t>-cool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1400" b="1" dirty="0" smtClean="0"/>
          </a:p>
          <a:p>
            <a:pPr algn="l"/>
            <a:r>
              <a:rPr lang="nb-NO" sz="1400" b="1" dirty="0" smtClean="0"/>
              <a:t>Muligheter: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/>
              <a:t>Profesjonalisering av bransjen (</a:t>
            </a:r>
            <a:r>
              <a:rPr lang="nb-NO" sz="1400" dirty="0" err="1" smtClean="0"/>
              <a:t>Startup</a:t>
            </a:r>
            <a:r>
              <a:rPr lang="nb-NO" sz="1400" dirty="0" smtClean="0"/>
              <a:t> Norway </a:t>
            </a:r>
            <a:br>
              <a:rPr lang="nb-NO" sz="1400" dirty="0" smtClean="0"/>
            </a:br>
            <a:r>
              <a:rPr lang="nb-NO" sz="1400" dirty="0" smtClean="0"/>
              <a:t>kapitalinnhentingsprogram)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/>
              <a:t>Markedsføringskampanje om norsk moteindustri i </a:t>
            </a:r>
            <a:br>
              <a:rPr lang="nb-NO" sz="1400" dirty="0" smtClean="0"/>
            </a:br>
            <a:r>
              <a:rPr lang="nb-NO" sz="1400" dirty="0" smtClean="0"/>
              <a:t>USA, økte muligheter der borte med </a:t>
            </a:r>
            <a:br>
              <a:rPr lang="nb-NO" sz="1400" dirty="0" smtClean="0"/>
            </a:br>
            <a:r>
              <a:rPr lang="nb-NO" sz="1400" dirty="0" smtClean="0"/>
              <a:t>hjelp fra utenriksstasjonene.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1400" b="1" dirty="0" smtClean="0"/>
          </a:p>
          <a:p>
            <a:pPr algn="l"/>
            <a:r>
              <a:rPr lang="nb-NO" sz="1400" b="1" dirty="0" smtClean="0"/>
              <a:t>Status: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dirty="0" smtClean="0"/>
              <a:t>Prosjekt skal videreutvikles i desember </a:t>
            </a:r>
            <a:br>
              <a:rPr lang="nb-NO" sz="1400" dirty="0" smtClean="0"/>
            </a:br>
            <a:r>
              <a:rPr lang="nb-NO" sz="1400" dirty="0" smtClean="0"/>
              <a:t>og lanseres Q1/Q2 2022</a:t>
            </a:r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91" y="2617405"/>
            <a:ext cx="3985970" cy="3563297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7843960" y="2401961"/>
            <a:ext cx="1526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Kilde: Melk og Honning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2962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5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Arrangement 8. desember 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457200" y="1201783"/>
            <a:ext cx="5447211" cy="49731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The competitiveness of the Oslo Region: International </a:t>
            </a:r>
            <a:r>
              <a:rPr lang="en-US" b="1" dirty="0" smtClean="0"/>
              <a:t>talents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dirty="0" smtClean="0"/>
              <a:t>Time</a:t>
            </a:r>
            <a:r>
              <a:rPr lang="nb-NO" dirty="0"/>
              <a:t>: </a:t>
            </a:r>
            <a:r>
              <a:rPr lang="nb-NO" dirty="0" smtClean="0"/>
              <a:t>	</a:t>
            </a:r>
            <a:r>
              <a:rPr lang="nb-NO" dirty="0" err="1" smtClean="0"/>
              <a:t>December</a:t>
            </a:r>
            <a:r>
              <a:rPr lang="nb-NO" dirty="0" smtClean="0"/>
              <a:t> </a:t>
            </a:r>
            <a:r>
              <a:rPr lang="nb-NO" dirty="0"/>
              <a:t>8th, 08.30 - 12.00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		(</a:t>
            </a:r>
            <a:r>
              <a:rPr lang="nb-NO" dirty="0"/>
              <a:t>breakfast </a:t>
            </a:r>
            <a:r>
              <a:rPr lang="nb-NO" dirty="0" smtClean="0"/>
              <a:t>and </a:t>
            </a:r>
            <a:r>
              <a:rPr lang="nb-NO" dirty="0" err="1" smtClean="0"/>
              <a:t>registration</a:t>
            </a:r>
            <a:r>
              <a:rPr lang="nb-NO" dirty="0" smtClean="0"/>
              <a:t> from </a:t>
            </a:r>
            <a:r>
              <a:rPr lang="nb-NO" dirty="0"/>
              <a:t>08.00)</a:t>
            </a:r>
            <a:br>
              <a:rPr lang="nb-NO" dirty="0"/>
            </a:br>
            <a:r>
              <a:rPr lang="nb-NO" dirty="0"/>
              <a:t>Place: </a:t>
            </a:r>
            <a:r>
              <a:rPr lang="nb-NO" dirty="0" smtClean="0"/>
              <a:t>	</a:t>
            </a:r>
            <a:r>
              <a:rPr lang="nb-NO" dirty="0" err="1" smtClean="0"/>
              <a:t>Mesh</a:t>
            </a:r>
            <a:r>
              <a:rPr lang="nb-NO" dirty="0" smtClean="0"/>
              <a:t> </a:t>
            </a:r>
            <a:r>
              <a:rPr lang="nb-NO" dirty="0"/>
              <a:t>Youngstorget, Møllergata </a:t>
            </a:r>
            <a:r>
              <a:rPr lang="nb-NO" dirty="0" smtClean="0"/>
              <a:t>6-8</a:t>
            </a:r>
            <a:endParaRPr lang="nb-NO" dirty="0"/>
          </a:p>
          <a:p>
            <a:pPr marL="0" indent="0">
              <a:buNone/>
            </a:pPr>
            <a:r>
              <a:rPr lang="nb-NO" i="1" dirty="0"/>
              <a:t> </a:t>
            </a:r>
            <a:endParaRPr lang="nb-NO" dirty="0"/>
          </a:p>
          <a:p>
            <a:pPr marL="0" indent="0">
              <a:buNone/>
            </a:pPr>
            <a:r>
              <a:rPr lang="nb-NO" b="1" dirty="0" err="1"/>
              <a:t>Confirmed</a:t>
            </a:r>
            <a:r>
              <a:rPr lang="nb-NO" b="1" dirty="0"/>
              <a:t> speakers:</a:t>
            </a:r>
          </a:p>
          <a:p>
            <a:r>
              <a:rPr lang="nb-NO" dirty="0"/>
              <a:t>Øystein Eriksen Søreide, Abelia</a:t>
            </a:r>
          </a:p>
          <a:p>
            <a:r>
              <a:rPr lang="nb-NO" dirty="0"/>
              <a:t>Christopher Ringvold, Finn.no</a:t>
            </a:r>
          </a:p>
          <a:p>
            <a:r>
              <a:rPr lang="nb-NO" dirty="0"/>
              <a:t>Viserektor Bjørn Stensaker, </a:t>
            </a:r>
            <a:r>
              <a:rPr lang="nb-NO" dirty="0" err="1"/>
              <a:t>University</a:t>
            </a:r>
            <a:r>
              <a:rPr lang="nb-NO" dirty="0"/>
              <a:t> of Oslo</a:t>
            </a:r>
          </a:p>
          <a:p>
            <a:r>
              <a:rPr lang="nb-NO" dirty="0"/>
              <a:t>Gina Finsrud, Halden </a:t>
            </a:r>
            <a:r>
              <a:rPr lang="nb-NO" dirty="0" err="1"/>
              <a:t>Municipality</a:t>
            </a:r>
            <a:endParaRPr lang="nb-NO" dirty="0"/>
          </a:p>
          <a:p>
            <a:r>
              <a:rPr lang="nb-NO" dirty="0"/>
              <a:t>Hilde Bakken, Kongsberg International School</a:t>
            </a:r>
          </a:p>
          <a:p>
            <a:r>
              <a:rPr lang="nb-NO" dirty="0" err="1"/>
              <a:t>Haley</a:t>
            </a:r>
            <a:r>
              <a:rPr lang="nb-NO" dirty="0"/>
              <a:t> </a:t>
            </a:r>
            <a:r>
              <a:rPr lang="nb-NO" dirty="0" err="1"/>
              <a:t>Zerwas</a:t>
            </a:r>
            <a:r>
              <a:rPr lang="nb-NO" dirty="0"/>
              <a:t>, XY01</a:t>
            </a:r>
          </a:p>
          <a:p>
            <a:r>
              <a:rPr lang="nb-NO" dirty="0"/>
              <a:t>Michel </a:t>
            </a:r>
            <a:r>
              <a:rPr lang="nb-NO" dirty="0" err="1"/>
              <a:t>Wolfstirn</a:t>
            </a:r>
            <a:r>
              <a:rPr lang="nb-NO" dirty="0"/>
              <a:t>, </a:t>
            </a:r>
            <a:r>
              <a:rPr lang="nb-NO" dirty="0" err="1"/>
              <a:t>Squareroot</a:t>
            </a:r>
            <a:endParaRPr lang="nb-NO" dirty="0"/>
          </a:p>
          <a:p>
            <a:r>
              <a:rPr lang="nb-NO" dirty="0"/>
              <a:t>Elisa </a:t>
            </a:r>
            <a:r>
              <a:rPr lang="nb-NO" dirty="0" err="1"/>
              <a:t>Popiko</a:t>
            </a:r>
            <a:r>
              <a:rPr lang="nb-NO" dirty="0"/>
              <a:t>, </a:t>
            </a:r>
            <a:r>
              <a:rPr lang="nb-NO" dirty="0" err="1"/>
              <a:t>Xyneot</a:t>
            </a:r>
            <a:endParaRPr lang="nb-NO" dirty="0"/>
          </a:p>
          <a:p>
            <a:r>
              <a:rPr lang="nb-NO" dirty="0"/>
              <a:t>Pavel Sindlar, Oslo </a:t>
            </a:r>
            <a:r>
              <a:rPr lang="nb-NO" dirty="0" err="1"/>
              <a:t>Expat</a:t>
            </a:r>
            <a:r>
              <a:rPr lang="nb-NO" dirty="0"/>
              <a:t> Center</a:t>
            </a:r>
          </a:p>
          <a:p>
            <a:r>
              <a:rPr lang="nb-NO" dirty="0"/>
              <a:t>Jyoti Sohal-David, </a:t>
            </a:r>
            <a:r>
              <a:rPr lang="nb-NO" dirty="0" err="1" smtClean="0"/>
              <a:t>Skillhus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Venter svar fra lokale og rikspolitikere. </a:t>
            </a:r>
            <a:br>
              <a:rPr lang="nb-NO" dirty="0" smtClean="0"/>
            </a:br>
            <a:r>
              <a:rPr lang="nb-NO" dirty="0" smtClean="0"/>
              <a:t>Noen som vil/bør delta fra våre medlemskommuner?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What </a:t>
            </a:r>
            <a:r>
              <a:rPr lang="en-US" sz="1500" dirty="0">
                <a:solidFill>
                  <a:schemeClr val="accent1"/>
                </a:solidFill>
              </a:rPr>
              <a:t>are some best practices for both the public sector and private sector to develop? Is Norway doing its best to welcome internationals</a:t>
            </a:r>
            <a:r>
              <a:rPr lang="en-US" sz="1500" dirty="0" smtClean="0">
                <a:solidFill>
                  <a:schemeClr val="accent1"/>
                </a:solidFill>
              </a:rPr>
              <a:t>?</a:t>
            </a:r>
          </a:p>
          <a:p>
            <a:endParaRPr lang="nb-NO" sz="1500" dirty="0">
              <a:solidFill>
                <a:schemeClr val="accent1"/>
              </a:solidFill>
            </a:endParaRPr>
          </a:p>
          <a:p>
            <a:r>
              <a:rPr lang="nb-NO" sz="1500" dirty="0">
                <a:solidFill>
                  <a:schemeClr val="accent1"/>
                </a:solidFill>
              </a:rPr>
              <a:t>Målgruppe: </a:t>
            </a:r>
          </a:p>
          <a:p>
            <a:r>
              <a:rPr lang="nb-NO" sz="1500" dirty="0">
                <a:solidFill>
                  <a:schemeClr val="accent1"/>
                </a:solidFill>
              </a:rPr>
              <a:t>Kommuner, næringssjefer, næringsliv, organisasjoner, utdanningsinstitusjoner </a:t>
            </a:r>
            <a:r>
              <a:rPr lang="nb-NO" sz="1500" dirty="0" err="1">
                <a:solidFill>
                  <a:schemeClr val="accent1"/>
                </a:solidFill>
              </a:rPr>
              <a:t>m.fl</a:t>
            </a:r>
            <a:endParaRPr lang="nb-NO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regionen_ Rød">
  <a:themeElements>
    <a:clrScheme name="Osloregionen">
      <a:dk1>
        <a:sysClr val="windowText" lastClr="000000"/>
      </a:dk1>
      <a:lt1>
        <a:sysClr val="window" lastClr="FFFFFF"/>
      </a:lt1>
      <a:dk2>
        <a:srgbClr val="053986"/>
      </a:dk2>
      <a:lt2>
        <a:srgbClr val="FAEDE0"/>
      </a:lt2>
      <a:accent1>
        <a:srgbClr val="118CD9"/>
      </a:accent1>
      <a:accent2>
        <a:srgbClr val="128E41"/>
      </a:accent2>
      <a:accent3>
        <a:srgbClr val="E03B24"/>
      </a:accent3>
      <a:accent4>
        <a:srgbClr val="F9ECDE"/>
      </a:accent4>
      <a:accent5>
        <a:srgbClr val="053986"/>
      </a:accent5>
      <a:accent6>
        <a:srgbClr val="16692C"/>
      </a:accent6>
      <a:hlink>
        <a:srgbClr val="881B13"/>
      </a:hlink>
      <a:folHlink>
        <a:srgbClr val="881B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sloregionen_ Blå">
  <a:themeElements>
    <a:clrScheme name="Osloregionen">
      <a:dk1>
        <a:sysClr val="windowText" lastClr="000000"/>
      </a:dk1>
      <a:lt1>
        <a:sysClr val="window" lastClr="FFFFFF"/>
      </a:lt1>
      <a:dk2>
        <a:srgbClr val="053986"/>
      </a:dk2>
      <a:lt2>
        <a:srgbClr val="FAEDE0"/>
      </a:lt2>
      <a:accent1>
        <a:srgbClr val="118CD9"/>
      </a:accent1>
      <a:accent2>
        <a:srgbClr val="128E41"/>
      </a:accent2>
      <a:accent3>
        <a:srgbClr val="E03B24"/>
      </a:accent3>
      <a:accent4>
        <a:srgbClr val="F9ECDE"/>
      </a:accent4>
      <a:accent5>
        <a:srgbClr val="053986"/>
      </a:accent5>
      <a:accent6>
        <a:srgbClr val="16692C"/>
      </a:accent6>
      <a:hlink>
        <a:srgbClr val="881B13"/>
      </a:hlink>
      <a:folHlink>
        <a:srgbClr val="881B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sloregionen_ Grønn">
  <a:themeElements>
    <a:clrScheme name="Osloregionen">
      <a:dk1>
        <a:sysClr val="windowText" lastClr="000000"/>
      </a:dk1>
      <a:lt1>
        <a:sysClr val="window" lastClr="FFFFFF"/>
      </a:lt1>
      <a:dk2>
        <a:srgbClr val="053986"/>
      </a:dk2>
      <a:lt2>
        <a:srgbClr val="FAEDE0"/>
      </a:lt2>
      <a:accent1>
        <a:srgbClr val="118CD9"/>
      </a:accent1>
      <a:accent2>
        <a:srgbClr val="128E41"/>
      </a:accent2>
      <a:accent3>
        <a:srgbClr val="E03B24"/>
      </a:accent3>
      <a:accent4>
        <a:srgbClr val="F9ECDE"/>
      </a:accent4>
      <a:accent5>
        <a:srgbClr val="053986"/>
      </a:accent5>
      <a:accent6>
        <a:srgbClr val="16692C"/>
      </a:accent6>
      <a:hlink>
        <a:srgbClr val="881B13"/>
      </a:hlink>
      <a:folHlink>
        <a:srgbClr val="881B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706</Words>
  <Application>Microsoft Office PowerPoint</Application>
  <PresentationFormat>Skjermfremvisning (4:3)</PresentationFormat>
  <Paragraphs>112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Osloregionen_ Rød</vt:lpstr>
      <vt:lpstr>Osloregionen_ Blå</vt:lpstr>
      <vt:lpstr>Osloregionen_ Grønn</vt:lpstr>
      <vt:lpstr>Internasjonal profilering</vt:lpstr>
      <vt:lpstr>ReSTART kampanjer 2021</vt:lpstr>
      <vt:lpstr>Kampanje: Oslo International Career Fair</vt:lpstr>
      <vt:lpstr>Kampanje: Software engineers + DevOps Engineers</vt:lpstr>
      <vt:lpstr>Kampanje: Invester i Oslo</vt:lpstr>
      <vt:lpstr>Kampanje: Health Investment Network</vt:lpstr>
      <vt:lpstr>Kampanje: Norwegian Fashion</vt:lpstr>
      <vt:lpstr>PowerPoint-presentasjon</vt:lpstr>
      <vt:lpstr>Arrangement 8. desember </vt:lpstr>
    </vt:vector>
  </TitlesOfParts>
  <Company>Honningfabrikken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  Brum</dc:creator>
  <cp:lastModifiedBy>Mari Strømsvåg</cp:lastModifiedBy>
  <cp:revision>106</cp:revision>
  <dcterms:created xsi:type="dcterms:W3CDTF">2017-01-19T09:09:35Z</dcterms:created>
  <dcterms:modified xsi:type="dcterms:W3CDTF">2021-11-25T12:43:23Z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2021-11-25T12:02:11Z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605a54c1-f44f-4230-834e-7fd3b54ceeb3</vt:lpwstr>
  </property>
  <property fmtid="{D5CDD505-2E9C-101B-9397-08002B2CF9AE}" pid="8" name="MSIP_Label_7a2396b7-5846-48ff-8468-5f49f8ad722a_ContentBits">
    <vt:lpwstr>0</vt:lpwstr>
  </property>
</Properties>
</file>