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  <p:sldMasterId id="2147483694" r:id="rId2"/>
  </p:sldMasterIdLst>
  <p:notesMasterIdLst>
    <p:notesMasterId r:id="rId11"/>
  </p:notesMasterIdLst>
  <p:handoutMasterIdLst>
    <p:handoutMasterId r:id="rId12"/>
  </p:handoutMasterIdLst>
  <p:sldIdLst>
    <p:sldId id="354" r:id="rId3"/>
    <p:sldId id="401" r:id="rId4"/>
    <p:sldId id="402" r:id="rId5"/>
    <p:sldId id="403" r:id="rId6"/>
    <p:sldId id="404" r:id="rId7"/>
    <p:sldId id="405" r:id="rId8"/>
    <p:sldId id="409" r:id="rId9"/>
    <p:sldId id="41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 Strømsvåg" initials="MS" lastIdx="1" clrIdx="0">
    <p:extLst>
      <p:ext uri="{19B8F6BF-5375-455C-9EA6-DF929625EA0E}">
        <p15:presenceInfo xmlns:p15="http://schemas.microsoft.com/office/powerpoint/2012/main" userId="S-1-5-21-1123878227-590538075-4181424053-4762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0314" autoAdjust="0"/>
  </p:normalViewPr>
  <p:slideViewPr>
    <p:cSldViewPr snapToGrid="0" snapToObjects="1">
      <p:cViewPr>
        <p:scale>
          <a:sx n="130" d="100"/>
          <a:sy n="130" d="100"/>
        </p:scale>
        <p:origin x="1194" y="870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24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A0C7B-3EB3-514F-A019-41BCF9857BB1}" type="datetimeFigureOut">
              <a:rPr lang="en-US" smtClean="0"/>
              <a:t>11/25/2021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7B68F-7B68-1243-B3F3-4DEE81B29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63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1A54F-9927-BB4A-847F-2E6413031073}" type="datetimeFigureOut">
              <a:rPr lang="en-US" smtClean="0"/>
              <a:t>11/25/2021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296CF-0B2A-154E-938F-6B38F32E2D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78531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296CF-0B2A-154E-938F-6B38F32E2DE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99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296CF-0B2A-154E-938F-6B38F32E2DE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6849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296CF-0B2A-154E-938F-6B38F32E2DE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96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 midtstil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10972799" cy="2025939"/>
          </a:xfrm>
        </p:spPr>
        <p:txBody>
          <a:bodyPr lIns="0" rIns="0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11/25/2021</a:t>
            </a:fld>
            <a:endParaRPr lang="nb-NO" sz="900" dirty="0">
              <a:solidFill>
                <a:srgbClr val="FFFFFF"/>
              </a:solidFill>
            </a:endParaRPr>
          </a:p>
        </p:txBody>
      </p:sp>
      <p:pic>
        <p:nvPicPr>
          <p:cNvPr id="8" name="Picture 7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806373"/>
            <a:ext cx="10972800" cy="885920"/>
          </a:xfrm>
        </p:spPr>
        <p:txBody>
          <a:bodyPr lIns="0" rIns="0"/>
          <a:lstStyle>
            <a:lvl1pPr marL="0" indent="0" algn="ctr">
              <a:lnSpc>
                <a:spcPct val="80000"/>
              </a:lnSpc>
              <a:buNone/>
              <a:defRPr b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96994" y="4707081"/>
            <a:ext cx="180211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2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11/25/2021</a:t>
            </a:fld>
            <a:endParaRPr lang="nb-NO" sz="900" dirty="0">
              <a:solidFill>
                <a:schemeClr val="bg1"/>
              </a:solidFill>
            </a:endParaRPr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21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371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411782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ning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36284" y="2794000"/>
            <a:ext cx="10946115" cy="1708727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www.osloregionen.no</a:t>
            </a:r>
            <a:endParaRPr lang="nb-NO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3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 midtstil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10972799" cy="2025939"/>
          </a:xfrm>
        </p:spPr>
        <p:txBody>
          <a:bodyPr lIns="0" rIns="0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11/25/2021</a:t>
            </a:fld>
            <a:endParaRPr lang="nb-NO" sz="900" dirty="0">
              <a:solidFill>
                <a:srgbClr val="FFFFFF"/>
              </a:solidFill>
            </a:endParaRPr>
          </a:p>
        </p:txBody>
      </p:sp>
      <p:pic>
        <p:nvPicPr>
          <p:cNvPr id="8" name="Picture 7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806373"/>
            <a:ext cx="10972800" cy="885920"/>
          </a:xfrm>
        </p:spPr>
        <p:txBody>
          <a:bodyPr lIns="0" rIns="0"/>
          <a:lstStyle>
            <a:lvl1pPr marL="0" indent="0" algn="ctr">
              <a:lnSpc>
                <a:spcPct val="80000"/>
              </a:lnSpc>
              <a:buNone/>
              <a:defRPr b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96994" y="4707081"/>
            <a:ext cx="180211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12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Enkel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11/25/2021</a:t>
            </a:fld>
            <a:endParaRPr lang="nb-NO" sz="900" dirty="0">
              <a:solidFill>
                <a:srgbClr val="FFFFFF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130425"/>
            <a:ext cx="10972799" cy="2495454"/>
          </a:xfrm>
        </p:spPr>
        <p:txBody>
          <a:bodyPr lIns="0" rIns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endParaRPr lang="nb-NO" dirty="0"/>
          </a:p>
        </p:txBody>
      </p:sp>
      <p:pic>
        <p:nvPicPr>
          <p:cNvPr id="9" name="Picture 8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5" name="Picture 14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109" y="674639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8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kapit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sloregionen_PP_Bakgrunn_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12"/>
          <a:stretch/>
        </p:blipFill>
        <p:spPr>
          <a:xfrm>
            <a:off x="7891963" y="0"/>
            <a:ext cx="430003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6964219" cy="2025939"/>
          </a:xfrm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1" y="4806373"/>
            <a:ext cx="6964220" cy="885920"/>
          </a:xfrm>
        </p:spPr>
        <p:txBody>
          <a:bodyPr lIns="0" rIns="0">
            <a:normAutofit/>
          </a:bodyPr>
          <a:lstStyle>
            <a:lvl1pPr marL="0" indent="0" algn="l">
              <a:lnSpc>
                <a:spcPct val="80000"/>
              </a:lnSpc>
              <a:buNone/>
              <a:defRPr sz="1800" b="1" baseline="0">
                <a:solidFill>
                  <a:srgbClr val="128E4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0" y="4707081"/>
            <a:ext cx="1802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29742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89" y="1600201"/>
            <a:ext cx="10371411" cy="4180224"/>
          </a:xfrm>
        </p:spPr>
        <p:txBody>
          <a:bodyPr lIns="0" rIns="0" anchor="ctr" anchorCtr="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 i="1"/>
            </a:lvl2pPr>
            <a:lvl3pPr>
              <a:defRPr>
                <a:solidFill>
                  <a:srgbClr val="128E4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71382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91" y="1600201"/>
            <a:ext cx="6280728" cy="4180224"/>
          </a:xfrm>
        </p:spPr>
        <p:txBody>
          <a:bodyPr lIns="0" rIns="0" anchor="ctr" anchorCtr="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 i="1"/>
            </a:lvl2pPr>
            <a:lvl3pPr>
              <a:buClr>
                <a:schemeClr val="accent2"/>
              </a:buClr>
              <a:defRPr>
                <a:solidFill>
                  <a:srgbClr val="128E4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28E41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980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28E41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09601" y="1600200"/>
            <a:ext cx="6882119" cy="4180225"/>
          </a:xfrm>
        </p:spPr>
        <p:txBody>
          <a:bodyPr anchor="ctr" anchorCtr="0">
            <a:normAutofit/>
          </a:bodyPr>
          <a:lstStyle>
            <a:lvl1pPr algn="ctr">
              <a:defRPr sz="16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309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Enkel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11/25/2021</a:t>
            </a:fld>
            <a:endParaRPr lang="nb-NO" sz="900" dirty="0">
              <a:solidFill>
                <a:srgbClr val="FFFFFF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130425"/>
            <a:ext cx="10972799" cy="2495454"/>
          </a:xfrm>
        </p:spPr>
        <p:txBody>
          <a:bodyPr lIns="0" rIns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endParaRPr lang="nb-NO" dirty="0"/>
          </a:p>
        </p:txBody>
      </p:sp>
      <p:pic>
        <p:nvPicPr>
          <p:cNvPr id="9" name="Picture 8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5" name="Picture 14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109" y="674639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1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+ Me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0224"/>
          </a:xfrm>
        </p:spPr>
        <p:txBody>
          <a:bodyPr lIns="0" rIns="0" anchor="ctr" anchorCtr="0"/>
          <a:lstStyle>
            <a:lvl1pPr marL="0" indent="0" algn="ctr">
              <a:buClr>
                <a:schemeClr val="accent3"/>
              </a:buClr>
              <a:buNone/>
              <a:defRPr/>
            </a:lvl1pPr>
            <a:lvl2pPr>
              <a:buClr>
                <a:schemeClr val="accent3"/>
              </a:buClr>
              <a:defRPr i="1"/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85999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21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11/25/2021</a:t>
            </a:fld>
            <a:endParaRPr lang="nb-NO" sz="900" dirty="0">
              <a:solidFill>
                <a:schemeClr val="bg1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11/25/2021</a:t>
            </a:fld>
            <a:endParaRPr lang="nb-NO" sz="900" dirty="0">
              <a:solidFill>
                <a:schemeClr val="bg1"/>
              </a:solidFill>
            </a:endParaRPr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35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39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65617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ning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36284" y="2794000"/>
            <a:ext cx="10946115" cy="1708727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www.osloregionen.no</a:t>
            </a:r>
            <a:endParaRPr lang="nb-NO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8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kapit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Osloregionen_PP_Bakgrunn_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64"/>
          <a:stretch/>
        </p:blipFill>
        <p:spPr>
          <a:xfrm>
            <a:off x="7891963" y="0"/>
            <a:ext cx="429368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6964219" cy="2025939"/>
          </a:xfrm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1" y="4806373"/>
            <a:ext cx="6964220" cy="885920"/>
          </a:xfrm>
        </p:spPr>
        <p:txBody>
          <a:bodyPr lIns="0" rIns="0">
            <a:normAutofit/>
          </a:bodyPr>
          <a:lstStyle>
            <a:lvl1pPr marL="0" indent="0" algn="l">
              <a:lnSpc>
                <a:spcPct val="80000"/>
              </a:lnSpc>
              <a:buNone/>
              <a:defRPr sz="1800" b="1" baseline="0">
                <a:solidFill>
                  <a:srgbClr val="118CD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0" y="4707081"/>
            <a:ext cx="1802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3318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89" y="1600201"/>
            <a:ext cx="10371411" cy="4180224"/>
          </a:xfrm>
        </p:spPr>
        <p:txBody>
          <a:bodyPr lIns="0" rIns="0" anchor="ctr" anchorCtr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 i="1"/>
            </a:lvl2pPr>
            <a:lvl3pPr>
              <a:defRPr>
                <a:solidFill>
                  <a:srgbClr val="118CD9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99443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91" y="1600201"/>
            <a:ext cx="6280728" cy="4180224"/>
          </a:xfrm>
        </p:spPr>
        <p:txBody>
          <a:bodyPr lIns="0" rIns="0" anchor="ctr" anchorCtr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 i="1"/>
            </a:lvl2pPr>
            <a:lvl3pPr>
              <a:defRPr>
                <a:solidFill>
                  <a:srgbClr val="118CD9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18CD9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39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18CD9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09601" y="1600200"/>
            <a:ext cx="6882119" cy="4180225"/>
          </a:xfrm>
        </p:spPr>
        <p:txBody>
          <a:bodyPr anchor="ctr" anchorCtr="0">
            <a:normAutofit/>
          </a:bodyPr>
          <a:lstStyle>
            <a:lvl1pPr algn="ctr">
              <a:defRPr sz="16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389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+ Me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0224"/>
          </a:xfrm>
        </p:spPr>
        <p:txBody>
          <a:bodyPr lIns="0" rIns="0" anchor="ctr" anchorCtr="0"/>
          <a:lstStyle>
            <a:lvl1pPr marL="0" indent="0" algn="ctr">
              <a:buClr>
                <a:schemeClr val="accent3"/>
              </a:buClr>
              <a:buNone/>
              <a:defRPr/>
            </a:lvl1pPr>
            <a:lvl2pPr>
              <a:buClr>
                <a:schemeClr val="accent3"/>
              </a:buClr>
              <a:defRPr i="1"/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374091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917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11/25/2021</a:t>
            </a:fld>
            <a:endParaRPr lang="nb-NO" sz="900" dirty="0">
              <a:solidFill>
                <a:schemeClr val="bg1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0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BE97-81FC-EF4B-AB31-4027C2DA9490}" type="datetime1">
              <a:rPr lang="en-US" smtClean="0"/>
              <a:t>11/25/2021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962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BE97-81FC-EF4B-AB31-4027C2DA9490}" type="datetime1">
              <a:rPr lang="en-US" smtClean="0"/>
              <a:t>11/25/2021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94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Handlingsprogram og budsjett 2022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</a:t>
            </a:fld>
            <a:endParaRPr lang="nb-NO" dirty="0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Faggruppe for næringssamarbeid  </a:t>
            </a:r>
            <a:endParaRPr lang="nb-NO" dirty="0" smtClean="0"/>
          </a:p>
          <a:p>
            <a:r>
              <a:rPr lang="nb-NO" dirty="0" smtClean="0"/>
              <a:t>25. november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566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2"/>
                </a:solidFill>
              </a:rPr>
              <a:t>Hovedgrep i forslaget til handlingsplan </a:t>
            </a:r>
            <a:r>
              <a:rPr lang="nb-NO" dirty="0" smtClean="0">
                <a:solidFill>
                  <a:schemeClr val="accent2"/>
                </a:solidFill>
              </a:rPr>
              <a:t>2022</a:t>
            </a: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Tydeligere prioritering: Fokus på utvalgte saker/temaer</a:t>
            </a:r>
          </a:p>
          <a:p>
            <a:r>
              <a:rPr lang="nb-NO" dirty="0" smtClean="0"/>
              <a:t>Prioritere tid til kontakt med/besøk hos medlemmene</a:t>
            </a:r>
          </a:p>
          <a:p>
            <a:r>
              <a:rPr lang="nb-NO" dirty="0" smtClean="0"/>
              <a:t>Interessepolitisk arbeid overfor ny regjering og nytt Storting</a:t>
            </a:r>
          </a:p>
          <a:p>
            <a:r>
              <a:rPr lang="nb-NO" dirty="0" smtClean="0"/>
              <a:t>Integrere arbeidsområdene mer enn tidligere</a:t>
            </a:r>
          </a:p>
          <a:p>
            <a:r>
              <a:rPr lang="nb-NO" dirty="0" smtClean="0"/>
              <a:t>Synliggjøre betydningen av regionalt samarbeid på tvers av kommune- og fylkesgrenser på Østlandet</a:t>
            </a:r>
          </a:p>
          <a:p>
            <a:r>
              <a:rPr lang="nb-NO" dirty="0" smtClean="0"/>
              <a:t>Samarbeide med andre relevante aktører og organisasjoner der det er interessefellesskap med Osloregionen</a:t>
            </a:r>
          </a:p>
          <a:p>
            <a:r>
              <a:rPr lang="nb-NO" dirty="0" smtClean="0"/>
              <a:t>Tydeliggjøring av forventninger til medlemmer i Osloregionens politiske og administrative organer</a:t>
            </a:r>
          </a:p>
          <a:p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98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2"/>
                </a:solidFill>
              </a:rPr>
              <a:t>Hovedprioriteringer Areal og transport</a:t>
            </a: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Følge opp implementeringen av Nasjonal Transportplan overfor Stortinget, regjeringen og transportetater</a:t>
            </a:r>
          </a:p>
          <a:p>
            <a:pPr lvl="0"/>
            <a:r>
              <a:rPr lang="nb-NO" dirty="0"/>
              <a:t>Internasjonale forbindelser, grensekryssende transport, jernbane og vei</a:t>
            </a:r>
          </a:p>
          <a:p>
            <a:pPr lvl="0"/>
            <a:r>
              <a:rPr lang="nb-NO" dirty="0"/>
              <a:t>Byutvikling, byspredning og </a:t>
            </a:r>
            <a:r>
              <a:rPr lang="nb-NO" dirty="0" err="1"/>
              <a:t>flerkjerneutvikling</a:t>
            </a:r>
            <a:r>
              <a:rPr lang="nb-NO" dirty="0"/>
              <a:t> post </a:t>
            </a:r>
            <a:r>
              <a:rPr lang="nb-NO" dirty="0" err="1"/>
              <a:t>covid</a:t>
            </a:r>
            <a:r>
              <a:rPr lang="nb-NO" dirty="0"/>
              <a:t>. Vurdere mulighet for økt europeisk samarbeid</a:t>
            </a:r>
          </a:p>
          <a:p>
            <a:pPr lvl="0"/>
            <a:r>
              <a:rPr lang="nb-NO" dirty="0"/>
              <a:t>Vurdere behov for felles strategier på areal og transportområdet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846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2"/>
                </a:solidFill>
              </a:rPr>
              <a:t>Hovedprioriteringer Klima og miljø</a:t>
            </a: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Bidra til å redusere utslipp fra transportsektoren gjennom å arbeide for energistasjoner og ladeinfrastruktur for tungtransport på Østlandet</a:t>
            </a:r>
          </a:p>
          <a:p>
            <a:pPr lvl="0"/>
            <a:r>
              <a:rPr lang="nb-NO" dirty="0"/>
              <a:t>Bidra til å opprettholde natur- og artsmangfold, med spesiell fokus på Oslofjorden og tilhørende vassdrag</a:t>
            </a:r>
          </a:p>
          <a:p>
            <a:pPr lvl="0"/>
            <a:r>
              <a:rPr lang="nb-NO" dirty="0"/>
              <a:t>Sirkulærøkonomi – hvordan kan kommunene bidra</a:t>
            </a:r>
          </a:p>
          <a:p>
            <a:pPr lvl="0"/>
            <a:r>
              <a:rPr lang="nb-NO" dirty="0"/>
              <a:t>Utarbeide og følge opp ny ordførererklæring for klima og miljø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38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2"/>
                </a:solidFill>
              </a:rPr>
              <a:t>Hovedprioriteringer Konkurransekraft og attraktivitet</a:t>
            </a: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Videreføre arbeidet med å tiltrekke og legge til rette for internasjonal talenter til Osloregionen </a:t>
            </a:r>
          </a:p>
          <a:p>
            <a:pPr lvl="0"/>
            <a:r>
              <a:rPr lang="nb-NO" dirty="0"/>
              <a:t>Være pådriver for å bruke offentlige anskaffelser for å stimulere innovasjon og bærekraft i både </a:t>
            </a:r>
            <a:r>
              <a:rPr lang="nb-NO" dirty="0" smtClean="0"/>
              <a:t>privat </a:t>
            </a:r>
            <a:r>
              <a:rPr lang="nb-NO" dirty="0"/>
              <a:t>og </a:t>
            </a:r>
            <a:r>
              <a:rPr lang="nb-NO" dirty="0" smtClean="0"/>
              <a:t>offentlig sektor</a:t>
            </a:r>
            <a:endParaRPr lang="nb-NO" dirty="0"/>
          </a:p>
          <a:p>
            <a:pPr lvl="0"/>
            <a:r>
              <a:rPr lang="nb-NO" dirty="0"/>
              <a:t>Fremme kjennskap til Osloregionens sterke næringsmiljøer og muligheter for </a:t>
            </a:r>
            <a:r>
              <a:rPr lang="nb-NO" dirty="0" smtClean="0"/>
              <a:t>næringsetableringer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162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2"/>
                </a:solidFill>
              </a:rPr>
              <a:t>Hovedprioriteringer Fellesskap og samarbeid</a:t>
            </a: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Besøk hos medlemmer og regionråd i regionen </a:t>
            </a:r>
          </a:p>
          <a:p>
            <a:pPr lvl="0"/>
            <a:r>
              <a:rPr lang="nb-NO" dirty="0"/>
              <a:t>Gjøre Osloregionens interesser kjent i regjeringsapparatet og på Stortinget</a:t>
            </a:r>
          </a:p>
          <a:p>
            <a:pPr lvl="0"/>
            <a:r>
              <a:rPr lang="nb-NO" dirty="0"/>
              <a:t>Fremme gode samarbeidsløsninger mellom staten, kommunene og fylkeskommunene på Østlandet</a:t>
            </a:r>
          </a:p>
          <a:p>
            <a:pPr lvl="0"/>
            <a:r>
              <a:rPr lang="nb-NO" dirty="0"/>
              <a:t>Arrangere BEST-konferansen i forbindelse med møte i representantskapet i juni 2022</a:t>
            </a:r>
          </a:p>
          <a:p>
            <a:pPr lvl="0"/>
            <a:r>
              <a:rPr lang="nb-NO" dirty="0"/>
              <a:t>Fremme kunnskap om Osloregionen, erfaringsoverføring mellom medlemmene og informasjon om aktiviteter i regi av </a:t>
            </a:r>
            <a:r>
              <a:rPr lang="nb-NO" dirty="0" smtClean="0"/>
              <a:t>samarbeidet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00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2"/>
                </a:solidFill>
              </a:rPr>
              <a:t>Budsjett for 2022: Hovedtall</a:t>
            </a: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7</a:t>
            </a:fld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993187"/>
              </p:ext>
            </p:extLst>
          </p:nvPr>
        </p:nvGraphicFramePr>
        <p:xfrm>
          <a:off x="609598" y="1246240"/>
          <a:ext cx="11078498" cy="5501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6879">
                  <a:extLst>
                    <a:ext uri="{9D8B030D-6E8A-4147-A177-3AD203B41FA5}">
                      <a16:colId xmlns:a16="http://schemas.microsoft.com/office/drawing/2014/main" val="1163854664"/>
                    </a:ext>
                  </a:extLst>
                </a:gridCol>
                <a:gridCol w="1387247">
                  <a:extLst>
                    <a:ext uri="{9D8B030D-6E8A-4147-A177-3AD203B41FA5}">
                      <a16:colId xmlns:a16="http://schemas.microsoft.com/office/drawing/2014/main" val="3057249377"/>
                    </a:ext>
                  </a:extLst>
                </a:gridCol>
                <a:gridCol w="2242714">
                  <a:extLst>
                    <a:ext uri="{9D8B030D-6E8A-4147-A177-3AD203B41FA5}">
                      <a16:colId xmlns:a16="http://schemas.microsoft.com/office/drawing/2014/main" val="3627279584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26601298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2510107418"/>
                    </a:ext>
                  </a:extLst>
                </a:gridCol>
              </a:tblGrid>
              <a:tr h="624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 </a:t>
                      </a:r>
                      <a:endParaRPr lang="nb-NO" sz="1600" dirty="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Budsjett 2021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Regnskap 2021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Prognose pr. 25.11.21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Forslag Budsjett 2022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Endring ifht budsjett 2021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3533207"/>
                  </a:ext>
                </a:extLst>
              </a:tr>
              <a:tr h="416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Inngående </a:t>
                      </a:r>
                      <a:r>
                        <a:rPr lang="nb-NO" sz="1600" dirty="0" err="1">
                          <a:effectLst/>
                        </a:rPr>
                        <a:t>mindreforbruk</a:t>
                      </a:r>
                      <a:r>
                        <a:rPr lang="nb-NO" sz="1600" dirty="0">
                          <a:effectLst/>
                        </a:rPr>
                        <a:t> (overførte midler fra tidl. år</a:t>
                      </a:r>
                      <a:r>
                        <a:rPr lang="nb-NO" sz="1600" dirty="0" smtClean="0">
                          <a:effectLst/>
                        </a:rPr>
                        <a:t>)</a:t>
                      </a:r>
                      <a:endParaRPr lang="nb-NO" sz="1600" dirty="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2 246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2 246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4 017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1 871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7343480"/>
                  </a:ext>
                </a:extLst>
              </a:tr>
              <a:tr h="624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Inntekter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Kontingenter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10 071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10 071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6 034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-4 037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277525"/>
                  </a:ext>
                </a:extLst>
              </a:tr>
              <a:tr h="2291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Sum inntekter*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Utgifter: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Møteutgifter politiske organer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Møteutgifter administr. organer (ny)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Kommunikasjon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Sekretariatet, andre utgifter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Lønn sekretariatet, mv.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Prosjekter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10 071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25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450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550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5 500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3 075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10 071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350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550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5 500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1 900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6 034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150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350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650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5 000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1 700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-4 037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25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150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-100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-500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-1 375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6043408"/>
                  </a:ext>
                </a:extLst>
              </a:tr>
              <a:tr h="833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Sum </a:t>
                      </a:r>
                      <a:r>
                        <a:rPr lang="nb-NO" sz="1600" dirty="0" smtClean="0">
                          <a:effectLst/>
                        </a:rPr>
                        <a:t>driftsutgifter</a:t>
                      </a:r>
                      <a:endParaRPr lang="nb-NO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Resultat (</a:t>
                      </a:r>
                      <a:r>
                        <a:rPr lang="nb-NO" sz="1600" dirty="0" err="1">
                          <a:effectLst/>
                        </a:rPr>
                        <a:t>neg</a:t>
                      </a:r>
                      <a:r>
                        <a:rPr lang="nb-NO" sz="1600" dirty="0">
                          <a:effectLst/>
                        </a:rPr>
                        <a:t>. resultat = bruk av overførte midler)</a:t>
                      </a:r>
                      <a:endParaRPr lang="nb-NO" sz="1600" dirty="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9 600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471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8 300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1 771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7 900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-1 866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-1 700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4640239"/>
                  </a:ext>
                </a:extLst>
              </a:tr>
              <a:tr h="208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Utgående mindreforbruk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2 717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4 017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2 151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-566</a:t>
                      </a:r>
                      <a:endParaRPr lang="nb-NO" sz="1600" dirty="0"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8071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96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2"/>
                </a:solidFill>
              </a:rPr>
              <a:t>Budsjett: Prosjektmidler</a:t>
            </a:r>
            <a:endParaRPr lang="nb-NO" dirty="0">
              <a:solidFill>
                <a:schemeClr val="accent2"/>
              </a:solidFill>
            </a:endParaRP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866891"/>
              </p:ext>
            </p:extLst>
          </p:nvPr>
        </p:nvGraphicFramePr>
        <p:xfrm>
          <a:off x="609600" y="1320799"/>
          <a:ext cx="10972798" cy="3835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0436">
                  <a:extLst>
                    <a:ext uri="{9D8B030D-6E8A-4147-A177-3AD203B41FA5}">
                      <a16:colId xmlns:a16="http://schemas.microsoft.com/office/drawing/2014/main" val="2025332443"/>
                    </a:ext>
                  </a:extLst>
                </a:gridCol>
                <a:gridCol w="1514371">
                  <a:extLst>
                    <a:ext uri="{9D8B030D-6E8A-4147-A177-3AD203B41FA5}">
                      <a16:colId xmlns:a16="http://schemas.microsoft.com/office/drawing/2014/main" val="3557906315"/>
                    </a:ext>
                  </a:extLst>
                </a:gridCol>
                <a:gridCol w="3657991">
                  <a:extLst>
                    <a:ext uri="{9D8B030D-6E8A-4147-A177-3AD203B41FA5}">
                      <a16:colId xmlns:a16="http://schemas.microsoft.com/office/drawing/2014/main" val="1656781286"/>
                    </a:ext>
                  </a:extLst>
                </a:gridCol>
              </a:tblGrid>
              <a:tr h="2700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Prosjekt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Beløp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Kommentar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0980321"/>
                  </a:ext>
                </a:extLst>
              </a:tr>
              <a:tr h="511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BEST-konferansen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150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Leie av lokale, honorar til foredragsholdere, teknisk bistand, med mer. 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5695288"/>
                  </a:ext>
                </a:extLst>
              </a:tr>
              <a:tr h="498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Areal og transport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250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Utredningsoppdrag, eget bidrag i evt EU-prosjekt 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601231"/>
                  </a:ext>
                </a:extLst>
              </a:tr>
              <a:tr h="270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Klima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150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Klimastatusrapport, klimaskole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724763"/>
                  </a:ext>
                </a:extLst>
              </a:tr>
              <a:tr h="270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Oslopolitan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150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Vedlikehold, utbedringer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6820305"/>
                  </a:ext>
                </a:extLst>
              </a:tr>
              <a:tr h="2912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Oslo International Advisory Board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100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 </a:t>
                      </a:r>
                      <a:r>
                        <a:rPr lang="nb-NO" sz="1400" dirty="0" smtClean="0">
                          <a:effectLst/>
                        </a:rPr>
                        <a:t>samling + dialog</a:t>
                      </a:r>
                      <a:r>
                        <a:rPr lang="nb-NO" sz="1400" baseline="0" dirty="0" smtClean="0">
                          <a:effectLst/>
                        </a:rPr>
                        <a:t>, innspill gjennom året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630938"/>
                  </a:ext>
                </a:extLst>
              </a:tr>
              <a:tr h="270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Restart Osloregionen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500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Fullføring av kampanjen 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3917624"/>
                  </a:ext>
                </a:extLst>
              </a:tr>
              <a:tr h="709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Talentattraksjon/Vertskapsattraktivitet/Tekniske besøk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350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Talentkampanje, </a:t>
                      </a:r>
                      <a:r>
                        <a:rPr lang="nb-NO" sz="1400" dirty="0" err="1">
                          <a:effectLst/>
                        </a:rPr>
                        <a:t>Sustainable</a:t>
                      </a:r>
                      <a:r>
                        <a:rPr lang="nb-NO" sz="1400" dirty="0">
                          <a:effectLst/>
                        </a:rPr>
                        <a:t> </a:t>
                      </a:r>
                      <a:r>
                        <a:rPr lang="nb-NO" sz="1400" dirty="0" err="1">
                          <a:effectLst/>
                        </a:rPr>
                        <a:t>visits</a:t>
                      </a:r>
                      <a:r>
                        <a:rPr lang="nb-NO" sz="1400" dirty="0">
                          <a:effectLst/>
                        </a:rPr>
                        <a:t>, i samarbeid med Norway </a:t>
                      </a:r>
                      <a:r>
                        <a:rPr lang="nb-NO" sz="1400" dirty="0" err="1">
                          <a:effectLst/>
                        </a:rPr>
                        <a:t>Helath</a:t>
                      </a:r>
                      <a:r>
                        <a:rPr lang="nb-NO" sz="1400" dirty="0">
                          <a:effectLst/>
                        </a:rPr>
                        <a:t> Tech og Kunnskapsbyen Lillestrøm, med fler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7920638"/>
                  </a:ext>
                </a:extLst>
              </a:tr>
              <a:tr h="4248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Lokale utviklingsprosjekter, omdømmebygging, markedsføring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50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err="1">
                          <a:effectLst/>
                        </a:rPr>
                        <a:t>Webinarer</a:t>
                      </a:r>
                      <a:r>
                        <a:rPr lang="nb-NO" sz="1400" dirty="0">
                          <a:effectLst/>
                        </a:rPr>
                        <a:t>,  </a:t>
                      </a:r>
                      <a:r>
                        <a:rPr lang="nb-NO" sz="1400" dirty="0" err="1">
                          <a:effectLst/>
                        </a:rPr>
                        <a:t>Masterclass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8335922"/>
                  </a:ext>
                </a:extLst>
              </a:tr>
              <a:tr h="270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Totalt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1 700</a:t>
                      </a:r>
                      <a:endParaRPr lang="nb-NO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nb-N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6326259"/>
                  </a:ext>
                </a:extLst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412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sloregionen_ Blå">
  <a:themeElements>
    <a:clrScheme name="Osloregionen">
      <a:dk1>
        <a:sysClr val="windowText" lastClr="000000"/>
      </a:dk1>
      <a:lt1>
        <a:sysClr val="window" lastClr="FFFFFF"/>
      </a:lt1>
      <a:dk2>
        <a:srgbClr val="053986"/>
      </a:dk2>
      <a:lt2>
        <a:srgbClr val="FAEDE0"/>
      </a:lt2>
      <a:accent1>
        <a:srgbClr val="118CD9"/>
      </a:accent1>
      <a:accent2>
        <a:srgbClr val="128E41"/>
      </a:accent2>
      <a:accent3>
        <a:srgbClr val="E03B24"/>
      </a:accent3>
      <a:accent4>
        <a:srgbClr val="F9ECDE"/>
      </a:accent4>
      <a:accent5>
        <a:srgbClr val="053986"/>
      </a:accent5>
      <a:accent6>
        <a:srgbClr val="16692C"/>
      </a:accent6>
      <a:hlink>
        <a:srgbClr val="881B13"/>
      </a:hlink>
      <a:folHlink>
        <a:srgbClr val="881B1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sloregionen_ Grønn">
  <a:themeElements>
    <a:clrScheme name="Osloregionen">
      <a:dk1>
        <a:sysClr val="windowText" lastClr="000000"/>
      </a:dk1>
      <a:lt1>
        <a:sysClr val="window" lastClr="FFFFFF"/>
      </a:lt1>
      <a:dk2>
        <a:srgbClr val="053986"/>
      </a:dk2>
      <a:lt2>
        <a:srgbClr val="FAEDE0"/>
      </a:lt2>
      <a:accent1>
        <a:srgbClr val="118CD9"/>
      </a:accent1>
      <a:accent2>
        <a:srgbClr val="128E41"/>
      </a:accent2>
      <a:accent3>
        <a:srgbClr val="E03B24"/>
      </a:accent3>
      <a:accent4>
        <a:srgbClr val="F9ECDE"/>
      </a:accent4>
      <a:accent5>
        <a:srgbClr val="053986"/>
      </a:accent5>
      <a:accent6>
        <a:srgbClr val="16692C"/>
      </a:accent6>
      <a:hlink>
        <a:srgbClr val="881B13"/>
      </a:hlink>
      <a:folHlink>
        <a:srgbClr val="881B1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5330</TotalTime>
  <Words>582</Words>
  <Application>Microsoft Office PowerPoint</Application>
  <PresentationFormat>Widescreen</PresentationFormat>
  <Paragraphs>164</Paragraphs>
  <Slides>8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MS PGothic</vt:lpstr>
      <vt:lpstr>Arial</vt:lpstr>
      <vt:lpstr>Calibri</vt:lpstr>
      <vt:lpstr>Times New Roman</vt:lpstr>
      <vt:lpstr>Osloregionen_ Blå</vt:lpstr>
      <vt:lpstr>Osloregionen_ Grønn</vt:lpstr>
      <vt:lpstr>Handlingsprogram og budsjett 2022</vt:lpstr>
      <vt:lpstr>Hovedgrep i forslaget til handlingsplan 2022</vt:lpstr>
      <vt:lpstr>Hovedprioriteringer Areal og transport</vt:lpstr>
      <vt:lpstr>Hovedprioriteringer Klima og miljø</vt:lpstr>
      <vt:lpstr>Hovedprioriteringer Konkurransekraft og attraktivitet</vt:lpstr>
      <vt:lpstr>Hovedprioriteringer Fellesskap og samarbeid</vt:lpstr>
      <vt:lpstr>Budsjett for 2022: Hovedtall</vt:lpstr>
      <vt:lpstr>Budsjett: Prosjektmidler</vt:lpstr>
    </vt:vector>
  </TitlesOfParts>
  <Company>Honningfabrikken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  Brum</dc:creator>
  <cp:lastModifiedBy>Øyvind Såtvedt</cp:lastModifiedBy>
  <cp:revision>338</cp:revision>
  <dcterms:created xsi:type="dcterms:W3CDTF">2017-01-19T09:09:35Z</dcterms:created>
  <dcterms:modified xsi:type="dcterms:W3CDTF">2021-11-25T10:22:11Z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a2396b7-5846-48ff-8468-5f49f8ad722a_Enabled">
    <vt:lpwstr>true</vt:lpwstr>
  </property>
  <property fmtid="{D5CDD505-2E9C-101B-9397-08002B2CF9AE}" pid="3" name="MSIP_Label_7a2396b7-5846-48ff-8468-5f49f8ad722a_SetDate">
    <vt:lpwstr>2021-11-24T11:49:27Z</vt:lpwstr>
  </property>
  <property fmtid="{D5CDD505-2E9C-101B-9397-08002B2CF9AE}" pid="4" name="MSIP_Label_7a2396b7-5846-48ff-8468-5f49f8ad722a_Method">
    <vt:lpwstr>Standard</vt:lpwstr>
  </property>
  <property fmtid="{D5CDD505-2E9C-101B-9397-08002B2CF9AE}" pid="5" name="MSIP_Label_7a2396b7-5846-48ff-8468-5f49f8ad722a_Name">
    <vt:lpwstr>Lav</vt:lpwstr>
  </property>
  <property fmtid="{D5CDD505-2E9C-101B-9397-08002B2CF9AE}" pid="6" name="MSIP_Label_7a2396b7-5846-48ff-8468-5f49f8ad722a_SiteId">
    <vt:lpwstr>e6795081-6391-442e-9ab4-5e9ef74f18ea</vt:lpwstr>
  </property>
  <property fmtid="{D5CDD505-2E9C-101B-9397-08002B2CF9AE}" pid="7" name="MSIP_Label_7a2396b7-5846-48ff-8468-5f49f8ad722a_ActionId">
    <vt:lpwstr>d328c70d-de04-404d-97a7-c2595e18b143</vt:lpwstr>
  </property>
  <property fmtid="{D5CDD505-2E9C-101B-9397-08002B2CF9AE}" pid="8" name="MSIP_Label_7a2396b7-5846-48ff-8468-5f49f8ad722a_ContentBits">
    <vt:lpwstr>0</vt:lpwstr>
  </property>
</Properties>
</file>